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slideLayouts/slideLayout10.xml" ContentType="application/vnd.openxmlformats-officedocument.presentationml.slideLayout+xml"/>
  <Override PartName="/ppt/tags/tag14.xml" ContentType="application/vnd.openxmlformats-officedocument.presentationml.tags+xml"/>
  <Override PartName="/ppt/tags/tag15.xml" ContentType="application/vnd.openxmlformats-officedocument.presentationml.tags+xml"/>
  <Default Extension="xlsx" ContentType="application/vnd.openxmlformats-officedocument.spreadsheetml.sheet"/>
  <Override PartName="/ppt/tags/tag12.xml" ContentType="application/vnd.openxmlformats-officedocument.presentationml.tags+xml"/>
  <Override PartName="/ppt/tags/tag13.xml" ContentType="application/vnd.openxmlformats-officedocument.presentationml.tag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tags/tag7.xml" ContentType="application/vnd.openxmlformats-officedocument.presentationml.tags+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Override PartName="/ppt/tags/tag19.xml" ContentType="application/vnd.openxmlformats-officedocument.presentationml.tag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3"/>
  </p:notesMasterIdLst>
  <p:sldIdLst>
    <p:sldId id="256" r:id="rId2"/>
    <p:sldId id="257" r:id="rId3"/>
    <p:sldId id="259" r:id="rId4"/>
    <p:sldId id="260" r:id="rId5"/>
    <p:sldId id="261" r:id="rId6"/>
    <p:sldId id="262" r:id="rId7"/>
    <p:sldId id="275" r:id="rId8"/>
    <p:sldId id="270" r:id="rId9"/>
    <p:sldId id="268" r:id="rId10"/>
    <p:sldId id="263" r:id="rId11"/>
    <p:sldId id="264" r:id="rId12"/>
    <p:sldId id="271" r:id="rId13"/>
    <p:sldId id="272" r:id="rId14"/>
    <p:sldId id="265" r:id="rId15"/>
    <p:sldId id="269" r:id="rId16"/>
    <p:sldId id="273" r:id="rId17"/>
    <p:sldId id="276" r:id="rId18"/>
    <p:sldId id="274" r:id="rId19"/>
    <p:sldId id="266" r:id="rId20"/>
    <p:sldId id="267" r:id="rId21"/>
    <p:sldId id="277" r:id="rId2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p:kiosk/>
    <p:sldRg st="1" end="21"/>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0"/>
      </p:ext>
    </p:extLst>
  </p:showPr>
  <p:clrMru>
    <a:srgbClr val="000099"/>
    <a:srgbClr val="FF3399"/>
    <a:srgbClr val="CC3300"/>
    <a:srgbClr val="CC3399"/>
    <a:srgbClr val="3333CC"/>
    <a:srgbClr val="003300"/>
    <a:srgbClr val="008000"/>
    <a:srgbClr val="990000"/>
    <a:srgbClr val="CC0066"/>
    <a:srgbClr val="0000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354" y="63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chart1.xml><?xml version="1.0" encoding="utf-8"?>
<c:chartSpace xmlns:c="http://schemas.openxmlformats.org/drawingml/2006/chart" xmlns:a="http://schemas.openxmlformats.org/drawingml/2006/main" xmlns:r="http://schemas.openxmlformats.org/officeDocument/2006/relationships">
  <c:lang val="ru-RU"/>
  <c:chart>
    <c:plotArea>
      <c:layout/>
      <c:barChart>
        <c:barDir val="col"/>
        <c:grouping val="clustered"/>
        <c:ser>
          <c:idx val="0"/>
          <c:order val="0"/>
          <c:tx>
            <c:strRef>
              <c:f>Лист1!$B$1</c:f>
              <c:strCache>
                <c:ptCount val="1"/>
                <c:pt idx="0">
                  <c:v>Мужчины</c:v>
                </c:pt>
              </c:strCache>
            </c:strRef>
          </c:tx>
          <c:cat>
            <c:numRef>
              <c:f>Лист1!$A$2:$A$5</c:f>
              <c:numCache>
                <c:formatCode>General</c:formatCode>
                <c:ptCount val="4"/>
                <c:pt idx="0">
                  <c:v>2016</c:v>
                </c:pt>
                <c:pt idx="1">
                  <c:v>2017</c:v>
                </c:pt>
                <c:pt idx="2">
                  <c:v>2018</c:v>
                </c:pt>
              </c:numCache>
            </c:numRef>
          </c:cat>
          <c:val>
            <c:numRef>
              <c:f>Лист1!$B$2:$B$5</c:f>
              <c:numCache>
                <c:formatCode>General</c:formatCode>
                <c:ptCount val="4"/>
                <c:pt idx="0">
                  <c:v>52</c:v>
                </c:pt>
                <c:pt idx="1">
                  <c:v>71</c:v>
                </c:pt>
                <c:pt idx="2">
                  <c:v>71</c:v>
                </c:pt>
              </c:numCache>
            </c:numRef>
          </c:val>
          <c:extLst xmlns:c16r2="http://schemas.microsoft.com/office/drawing/2015/06/chart">
            <c:ext xmlns:c16="http://schemas.microsoft.com/office/drawing/2014/chart" uri="{C3380CC4-5D6E-409C-BE32-E72D297353CC}">
              <c16:uniqueId val="{00000000-4CD2-4684-8233-7BE9E7B27FFE}"/>
            </c:ext>
          </c:extLst>
        </c:ser>
        <c:ser>
          <c:idx val="1"/>
          <c:order val="1"/>
          <c:tx>
            <c:strRef>
              <c:f>Лист1!$C$1</c:f>
              <c:strCache>
                <c:ptCount val="1"/>
                <c:pt idx="0">
                  <c:v> Юноши</c:v>
                </c:pt>
              </c:strCache>
            </c:strRef>
          </c:tx>
          <c:cat>
            <c:numRef>
              <c:f>Лист1!$A$2:$A$5</c:f>
              <c:numCache>
                <c:formatCode>General</c:formatCode>
                <c:ptCount val="4"/>
                <c:pt idx="0">
                  <c:v>2016</c:v>
                </c:pt>
                <c:pt idx="1">
                  <c:v>2017</c:v>
                </c:pt>
                <c:pt idx="2">
                  <c:v>2018</c:v>
                </c:pt>
              </c:numCache>
            </c:numRef>
          </c:cat>
          <c:val>
            <c:numRef>
              <c:f>Лист1!$C$2:$C$5</c:f>
              <c:numCache>
                <c:formatCode>General</c:formatCode>
                <c:ptCount val="4"/>
                <c:pt idx="0">
                  <c:v>12</c:v>
                </c:pt>
                <c:pt idx="1">
                  <c:v>20</c:v>
                </c:pt>
                <c:pt idx="2">
                  <c:v>30</c:v>
                </c:pt>
              </c:numCache>
            </c:numRef>
          </c:val>
          <c:extLst xmlns:c16r2="http://schemas.microsoft.com/office/drawing/2015/06/chart">
            <c:ext xmlns:c16="http://schemas.microsoft.com/office/drawing/2014/chart" uri="{C3380CC4-5D6E-409C-BE32-E72D297353CC}">
              <c16:uniqueId val="{00000001-4CD2-4684-8233-7BE9E7B27FFE}"/>
            </c:ext>
          </c:extLst>
        </c:ser>
        <c:ser>
          <c:idx val="2"/>
          <c:order val="2"/>
          <c:tx>
            <c:strRef>
              <c:f>Лист1!$D$1</c:f>
              <c:strCache>
                <c:ptCount val="1"/>
                <c:pt idx="0">
                  <c:v>Девушки</c:v>
                </c:pt>
              </c:strCache>
            </c:strRef>
          </c:tx>
          <c:cat>
            <c:numRef>
              <c:f>Лист1!$A$2:$A$5</c:f>
              <c:numCache>
                <c:formatCode>General</c:formatCode>
                <c:ptCount val="4"/>
                <c:pt idx="0">
                  <c:v>2016</c:v>
                </c:pt>
                <c:pt idx="1">
                  <c:v>2017</c:v>
                </c:pt>
                <c:pt idx="2">
                  <c:v>2018</c:v>
                </c:pt>
              </c:numCache>
            </c:numRef>
          </c:cat>
          <c:val>
            <c:numRef>
              <c:f>Лист1!$D$2:$D$5</c:f>
              <c:numCache>
                <c:formatCode>General</c:formatCode>
                <c:ptCount val="4"/>
                <c:pt idx="0">
                  <c:v>5</c:v>
                </c:pt>
                <c:pt idx="1">
                  <c:v>7</c:v>
                </c:pt>
                <c:pt idx="2">
                  <c:v>9</c:v>
                </c:pt>
              </c:numCache>
            </c:numRef>
          </c:val>
          <c:extLst xmlns:c16r2="http://schemas.microsoft.com/office/drawing/2015/06/chart">
            <c:ext xmlns:c16="http://schemas.microsoft.com/office/drawing/2014/chart" uri="{C3380CC4-5D6E-409C-BE32-E72D297353CC}">
              <c16:uniqueId val="{00000002-4CD2-4684-8233-7BE9E7B27FFE}"/>
            </c:ext>
          </c:extLst>
        </c:ser>
        <c:dLbls/>
        <c:axId val="58126336"/>
        <c:axId val="58127104"/>
      </c:barChart>
      <c:catAx>
        <c:axId val="58126336"/>
        <c:scaling>
          <c:orientation val="minMax"/>
        </c:scaling>
        <c:axPos val="b"/>
        <c:numFmt formatCode="General" sourceLinked="1"/>
        <c:tickLblPos val="nextTo"/>
        <c:crossAx val="58127104"/>
        <c:crosses val="autoZero"/>
        <c:auto val="1"/>
        <c:lblAlgn val="ctr"/>
        <c:lblOffset val="100"/>
      </c:catAx>
      <c:valAx>
        <c:axId val="58127104"/>
        <c:scaling>
          <c:orientation val="minMax"/>
        </c:scaling>
        <c:delete val="1"/>
        <c:axPos val="l"/>
        <c:majorGridlines/>
        <c:numFmt formatCode="General" sourceLinked="1"/>
        <c:tickLblPos val="nextTo"/>
        <c:crossAx val="58126336"/>
        <c:crosses val="autoZero"/>
        <c:crossBetween val="between"/>
      </c:valAx>
    </c:plotArea>
    <c:legend>
      <c:legendPos val="r"/>
      <c:layout/>
    </c:legend>
    <c:plotVisOnly val="1"/>
    <c:dispBlanksAs val="gap"/>
  </c:chart>
  <c:txPr>
    <a:bodyPr/>
    <a:lstStyle/>
    <a:p>
      <a:pPr>
        <a:defRPr sz="1800"/>
      </a:pPr>
      <a:endParaRPr lang="ru-RU"/>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A61082-9483-41F2-A263-CA697D397265}" type="datetimeFigureOut">
              <a:rPr lang="ru-RU" smtClean="0"/>
              <a:pPr/>
              <a:t>10.09.2018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AAE162-3CE7-4A3E-854B-FE558883993C}" type="slidenum">
              <a:rPr lang="ru-RU" smtClean="0"/>
              <a:pPr/>
              <a:t>‹#›</a:t>
            </a:fld>
            <a:endParaRPr lang="ru-RU"/>
          </a:p>
        </p:txBody>
      </p:sp>
    </p:spTree>
    <p:extLst>
      <p:ext uri="{BB962C8B-B14F-4D97-AF65-F5344CB8AC3E}">
        <p14:creationId xmlns:p14="http://schemas.microsoft.com/office/powerpoint/2010/main" xmlns="" val="4127867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1AAE162-3CE7-4A3E-854B-FE558883993C}" type="slidenum">
              <a:rPr lang="ru-RU" smtClean="0"/>
              <a:pPr/>
              <a:t>9</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1AAE162-3CE7-4A3E-854B-FE558883993C}" type="slidenum">
              <a:rPr lang="ru-RU" smtClean="0"/>
              <a:pPr/>
              <a:t>11</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10.09.2018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212132228"/>
      </p:ext>
    </p:extLst>
  </p:cSld>
  <p:clrMapOvr>
    <a:masterClrMapping/>
  </p:clrMapOvr>
  <mc:AlternateContent xmlns:mc="http://schemas.openxmlformats.org/markup-compatibility/2006">
    <mc:Choice xmlns:p14="http://schemas.microsoft.com/office/powerpoint/2010/main" xmlns="" Requires="p14">
      <p:transition p14:dur="10" advTm="5000"/>
    </mc:Choice>
    <mc:Fallback>
      <p:transition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10.09.2018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4120838481"/>
      </p:ext>
    </p:extLst>
  </p:cSld>
  <p:clrMapOvr>
    <a:masterClrMapping/>
  </p:clrMapOvr>
  <mc:AlternateContent xmlns:mc="http://schemas.openxmlformats.org/markup-compatibility/2006">
    <mc:Choice xmlns:p14="http://schemas.microsoft.com/office/powerpoint/2010/main" xmlns="" Requires="p14">
      <p:transition p14:dur="10" advTm="5000"/>
    </mc:Choice>
    <mc:Fallback>
      <p:transition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10.09.2018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2747331383"/>
      </p:ext>
    </p:extLst>
  </p:cSld>
  <p:clrMapOvr>
    <a:masterClrMapping/>
  </p:clrMapOvr>
  <mc:AlternateContent xmlns:mc="http://schemas.openxmlformats.org/markup-compatibility/2006">
    <mc:Choice xmlns:p14="http://schemas.microsoft.com/office/powerpoint/2010/main" xmlns="" Requires="p14">
      <p:transition p14:dur="10" advTm="5000"/>
    </mc:Choice>
    <mc:Fallback>
      <p:transition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10.09.2018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3473787753"/>
      </p:ext>
    </p:extLst>
  </p:cSld>
  <p:clrMapOvr>
    <a:masterClrMapping/>
  </p:clrMapOvr>
  <mc:AlternateContent xmlns:mc="http://schemas.openxmlformats.org/markup-compatibility/2006">
    <mc:Choice xmlns:p14="http://schemas.microsoft.com/office/powerpoint/2010/main" xmlns="" Requires="p14">
      <p:transition p14:dur="10" advTm="5000"/>
    </mc:Choice>
    <mc:Fallback>
      <p:transition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10.09.2018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2610048513"/>
      </p:ext>
    </p:extLst>
  </p:cSld>
  <p:clrMapOvr>
    <a:masterClrMapping/>
  </p:clrMapOvr>
  <mc:AlternateContent xmlns:mc="http://schemas.openxmlformats.org/markup-compatibility/2006">
    <mc:Choice xmlns:p14="http://schemas.microsoft.com/office/powerpoint/2010/main" xmlns="" Requires="p14">
      <p:transition p14:dur="10" advTm="5000"/>
    </mc:Choice>
    <mc:Fallback>
      <p:transition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10.09.2018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995456237"/>
      </p:ext>
    </p:extLst>
  </p:cSld>
  <p:clrMapOvr>
    <a:masterClrMapping/>
  </p:clrMapOvr>
  <mc:AlternateContent xmlns:mc="http://schemas.openxmlformats.org/markup-compatibility/2006">
    <mc:Choice xmlns:p14="http://schemas.microsoft.com/office/powerpoint/2010/main" xmlns="" Requires="p14">
      <p:transition p14:dur="10" advTm="5000"/>
    </mc:Choice>
    <mc:Fallback>
      <p:transition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10.09.2018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467376967"/>
      </p:ext>
    </p:extLst>
  </p:cSld>
  <p:clrMapOvr>
    <a:masterClrMapping/>
  </p:clrMapOvr>
  <mc:AlternateContent xmlns:mc="http://schemas.openxmlformats.org/markup-compatibility/2006">
    <mc:Choice xmlns:p14="http://schemas.microsoft.com/office/powerpoint/2010/main" xmlns="" Requires="p14">
      <p:transition p14:dur="10" advTm="5000"/>
    </mc:Choice>
    <mc:Fallback>
      <p:transition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10.09.2018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2967970053"/>
      </p:ext>
    </p:extLst>
  </p:cSld>
  <p:clrMapOvr>
    <a:masterClrMapping/>
  </p:clrMapOvr>
  <mc:AlternateContent xmlns:mc="http://schemas.openxmlformats.org/markup-compatibility/2006">
    <mc:Choice xmlns:p14="http://schemas.microsoft.com/office/powerpoint/2010/main" xmlns="" Requires="p14">
      <p:transition p14:dur="10" advTm="5000"/>
    </mc:Choice>
    <mc:Fallback>
      <p:transition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10.09.2018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922371565"/>
      </p:ext>
    </p:extLst>
  </p:cSld>
  <p:clrMapOvr>
    <a:masterClrMapping/>
  </p:clrMapOvr>
  <mc:AlternateContent xmlns:mc="http://schemas.openxmlformats.org/markup-compatibility/2006">
    <mc:Choice xmlns:p14="http://schemas.microsoft.com/office/powerpoint/2010/main" xmlns="" Requires="p14">
      <p:transition p14:dur="10" advTm="5000"/>
    </mc:Choice>
    <mc:Fallback>
      <p:transition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10.09.2018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1499470223"/>
      </p:ext>
    </p:extLst>
  </p:cSld>
  <p:clrMapOvr>
    <a:masterClrMapping/>
  </p:clrMapOvr>
  <mc:AlternateContent xmlns:mc="http://schemas.openxmlformats.org/markup-compatibility/2006">
    <mc:Choice xmlns:p14="http://schemas.microsoft.com/office/powerpoint/2010/main" xmlns="" Requires="p14">
      <p:transition p14:dur="10" advTm="5000"/>
    </mc:Choice>
    <mc:Fallback>
      <p:transition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10.09.2018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30547734"/>
      </p:ext>
    </p:extLst>
  </p:cSld>
  <p:clrMapOvr>
    <a:masterClrMapping/>
  </p:clrMapOvr>
  <mc:AlternateContent xmlns:mc="http://schemas.openxmlformats.org/markup-compatibility/2006">
    <mc:Choice xmlns:p14="http://schemas.microsoft.com/office/powerpoint/2010/main" xmlns="" Requires="p14">
      <p:transition p14:dur="10" advTm="5000"/>
    </mc:Choice>
    <mc:Fallback>
      <p:transition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4000">
              <a:schemeClr val="accent1">
                <a:lumMod val="43000"/>
                <a:lumOff val="57000"/>
              </a:schemeClr>
            </a:gs>
            <a:gs pos="8000">
              <a:schemeClr val="accent1">
                <a:tint val="66000"/>
                <a:satMod val="160000"/>
              </a:schemeClr>
            </a:gs>
            <a:gs pos="100000">
              <a:schemeClr val="accent1">
                <a:tint val="23500"/>
                <a:satMod val="160000"/>
              </a:schemeClr>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10.09.2018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extLst>
      <p:ext uri="{BB962C8B-B14F-4D97-AF65-F5344CB8AC3E}">
        <p14:creationId xmlns:p14="http://schemas.microsoft.com/office/powerpoint/2010/main" xmlns="" val="32475514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mc:Choice xmlns:p14="http://schemas.microsoft.com/office/powerpoint/2010/main" xmlns="" Requires="p14">
      <p:transition p14:dur="10" advTm="5000"/>
    </mc:Choice>
    <mc:Fallback>
      <p:transition advTm="5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slideLayout" Target="../slideLayouts/slideLayout5.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4.xml"/><Relationship Id="rId1" Type="http://schemas.openxmlformats.org/officeDocument/2006/relationships/tags" Target="../tags/tag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notesSlide" Target="../notesSlides/notesSlide1.xml"/><Relationship Id="rId7"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slideLayout" Target="../slideLayouts/slideLayout5.xml"/><Relationship Id="rId1" Type="http://schemas.openxmlformats.org/officeDocument/2006/relationships/tags" Target="../tags/tag1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5.xml"/><Relationship Id="rId1" Type="http://schemas.openxmlformats.org/officeDocument/2006/relationships/tags" Target="../tags/tag1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2.xml"/><Relationship Id="rId1" Type="http://schemas.openxmlformats.org/officeDocument/2006/relationships/tags" Target="../tags/tag14.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tags" Target="../tags/tag15.xml"/><Relationship Id="rId5" Type="http://schemas.openxmlformats.org/officeDocument/2006/relationships/image" Target="../media/image29.pn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1.xml"/><Relationship Id="rId1" Type="http://schemas.openxmlformats.org/officeDocument/2006/relationships/tags" Target="../tags/tag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31640" y="836712"/>
            <a:ext cx="6480048" cy="1872208"/>
          </a:xfrm>
        </p:spPr>
        <p:txBody>
          <a:bodyPr>
            <a:noAutofit/>
          </a:bodyPr>
          <a:lstStyle/>
          <a:p>
            <a:r>
              <a:rPr lang="ru-RU" sz="6000" b="1" dirty="0" smtClean="0">
                <a:solidFill>
                  <a:srgbClr val="FF9933"/>
                </a:solidFill>
                <a:latin typeface="Arial" panose="020B0604020202020204" pitchFamily="34" charset="0"/>
                <a:cs typeface="Arial" panose="020B0604020202020204" pitchFamily="34" charset="0"/>
              </a:rPr>
              <a:t/>
            </a:r>
            <a:br>
              <a:rPr lang="ru-RU" sz="6000" b="1" dirty="0" smtClean="0">
                <a:solidFill>
                  <a:srgbClr val="FF9933"/>
                </a:solidFill>
                <a:latin typeface="Arial" panose="020B0604020202020204" pitchFamily="34" charset="0"/>
                <a:cs typeface="Arial" panose="020B0604020202020204" pitchFamily="34" charset="0"/>
              </a:rPr>
            </a:br>
            <a:r>
              <a:rPr lang="ru-RU" sz="6000" b="1" dirty="0" smtClean="0">
                <a:solidFill>
                  <a:srgbClr val="C00000"/>
                </a:solidFill>
                <a:latin typeface="Arial" panose="020B0604020202020204" pitchFamily="34" charset="0"/>
                <a:cs typeface="Arial" panose="020B0604020202020204" pitchFamily="34" charset="0"/>
              </a:rPr>
              <a:t>Спортивный клуб «Аполлон»</a:t>
            </a:r>
            <a:r>
              <a:rPr lang="ru-RU" sz="6000" b="1" dirty="0" smtClean="0">
                <a:solidFill>
                  <a:srgbClr val="FF0000"/>
                </a:solidFill>
                <a:latin typeface="Arial" panose="020B0604020202020204" pitchFamily="34" charset="0"/>
                <a:cs typeface="Arial" panose="020B0604020202020204" pitchFamily="34" charset="0"/>
              </a:rPr>
              <a:t/>
            </a:r>
            <a:br>
              <a:rPr lang="ru-RU" sz="6000" b="1" dirty="0" smtClean="0">
                <a:solidFill>
                  <a:srgbClr val="FF0000"/>
                </a:solidFill>
                <a:latin typeface="Arial" panose="020B0604020202020204" pitchFamily="34" charset="0"/>
                <a:cs typeface="Arial" panose="020B0604020202020204" pitchFamily="34" charset="0"/>
              </a:rPr>
            </a:br>
            <a:endParaRPr lang="ru-RU" sz="6000" b="1" dirty="0">
              <a:solidFill>
                <a:srgbClr val="FF0000"/>
              </a:solidFill>
              <a:latin typeface="Arial" panose="020B0604020202020204" pitchFamily="34" charset="0"/>
              <a:cs typeface="Arial" panose="020B0604020202020204" pitchFamily="34" charset="0"/>
            </a:endParaRPr>
          </a:p>
        </p:txBody>
      </p:sp>
      <p:sp>
        <p:nvSpPr>
          <p:cNvPr id="3" name="Подзаголовок 2"/>
          <p:cNvSpPr>
            <a:spLocks noGrp="1"/>
          </p:cNvSpPr>
          <p:nvPr>
            <p:ph type="subTitle" idx="1"/>
          </p:nvPr>
        </p:nvSpPr>
        <p:spPr>
          <a:xfrm>
            <a:off x="3203848" y="3861048"/>
            <a:ext cx="5327920" cy="1224136"/>
          </a:xfrm>
        </p:spPr>
        <p:txBody>
          <a:bodyPr>
            <a:noAutofit/>
          </a:bodyPr>
          <a:lstStyle/>
          <a:p>
            <a:pPr>
              <a:spcBef>
                <a:spcPts val="0"/>
              </a:spcBef>
            </a:pPr>
            <a:r>
              <a:rPr lang="ru-RU" sz="3600" dirty="0" smtClean="0">
                <a:solidFill>
                  <a:srgbClr val="0070C0"/>
                </a:solidFill>
              </a:rPr>
              <a:t>Томская область, ЗАТО </a:t>
            </a:r>
          </a:p>
          <a:p>
            <a:pPr>
              <a:spcBef>
                <a:spcPts val="0"/>
              </a:spcBef>
            </a:pPr>
            <a:r>
              <a:rPr lang="ru-RU" sz="3600" dirty="0" smtClean="0">
                <a:solidFill>
                  <a:srgbClr val="0070C0"/>
                </a:solidFill>
              </a:rPr>
              <a:t>Северск</a:t>
            </a:r>
          </a:p>
          <a:p>
            <a:endParaRPr lang="ru-RU" sz="4400" dirty="0">
              <a:solidFill>
                <a:srgbClr val="0070C0"/>
              </a:solidFill>
            </a:endParaRPr>
          </a:p>
          <a:p>
            <a:endParaRPr lang="ru-RU" sz="4400" dirty="0" smtClean="0">
              <a:solidFill>
                <a:srgbClr val="0070C0"/>
              </a:solidFill>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83568" y="3645024"/>
            <a:ext cx="2747426" cy="2461348"/>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xmlns="" Requires="p14">
      <p:transition p14:dur="10" advTm="5692"/>
    </mc:Choice>
    <mc:Fallback>
      <p:transition advTm="56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inVertic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u="sng" dirty="0" smtClean="0">
                <a:solidFill>
                  <a:srgbClr val="0066FF"/>
                </a:solidFill>
                <a:latin typeface="Arial" panose="020B0604020202020204" pitchFamily="34" charset="0"/>
                <a:cs typeface="Arial" panose="020B0604020202020204" pitchFamily="34" charset="0"/>
              </a:rPr>
              <a:t>История клуба</a:t>
            </a:r>
            <a:endParaRPr lang="ru-RU" b="1" i="1" u="sng" dirty="0">
              <a:solidFill>
                <a:srgbClr val="0066FF"/>
              </a:solidFill>
              <a:latin typeface="Arial" panose="020B0604020202020204" pitchFamily="34" charset="0"/>
              <a:cs typeface="Arial" panose="020B0604020202020204" pitchFamily="34" charset="0"/>
            </a:endParaRPr>
          </a:p>
        </p:txBody>
      </p:sp>
      <p:sp>
        <p:nvSpPr>
          <p:cNvPr id="3" name="Содержимое 2"/>
          <p:cNvSpPr>
            <a:spLocks noGrp="1"/>
          </p:cNvSpPr>
          <p:nvPr>
            <p:ph idx="1"/>
          </p:nvPr>
        </p:nvSpPr>
        <p:spPr/>
        <p:txBody>
          <a:bodyPr>
            <a:normAutofit/>
          </a:bodyPr>
          <a:lstStyle/>
          <a:p>
            <a:pPr indent="457200" algn="just">
              <a:buNone/>
            </a:pPr>
            <a:r>
              <a:rPr lang="ru-RU" sz="3200" dirty="0" smtClean="0">
                <a:solidFill>
                  <a:schemeClr val="accent2">
                    <a:lumMod val="75000"/>
                  </a:schemeClr>
                </a:solidFill>
              </a:rPr>
              <a:t>«Аполлон» – спортивный клуб по месту жительства для проведения досуга молодежи и граждан ЗАТО Северск.</a:t>
            </a:r>
          </a:p>
          <a:p>
            <a:pPr indent="457200" algn="just">
              <a:buNone/>
            </a:pPr>
            <a:endParaRPr lang="ru-RU" sz="3200" dirty="0" smtClean="0">
              <a:solidFill>
                <a:schemeClr val="accent2">
                  <a:lumMod val="75000"/>
                </a:schemeClr>
              </a:solidFill>
            </a:endParaRPr>
          </a:p>
          <a:p>
            <a:pPr indent="457200" algn="just">
              <a:buNone/>
            </a:pPr>
            <a:r>
              <a:rPr lang="ru-RU" sz="3200" dirty="0" smtClean="0">
                <a:solidFill>
                  <a:schemeClr val="accent2">
                    <a:lumMod val="75000"/>
                  </a:schemeClr>
                </a:solidFill>
              </a:rPr>
              <a:t> Клуб организован в </a:t>
            </a:r>
            <a:r>
              <a:rPr lang="ru-RU" dirty="0">
                <a:solidFill>
                  <a:schemeClr val="accent2">
                    <a:lumMod val="75000"/>
                  </a:schemeClr>
                </a:solidFill>
              </a:rPr>
              <a:t>г.Томск-7 Томской </a:t>
            </a:r>
            <a:r>
              <a:rPr lang="ru-RU" sz="3200" dirty="0" smtClean="0">
                <a:solidFill>
                  <a:schemeClr val="accent2">
                    <a:lumMod val="75000"/>
                  </a:schemeClr>
                </a:solidFill>
              </a:rPr>
              <a:t>области (ЗАТО Северск) 1982 году. За время работы клуба, его посетили более 3000 человек.</a:t>
            </a:r>
            <a:endParaRPr lang="ru-RU" sz="3200" dirty="0">
              <a:solidFill>
                <a:schemeClr val="accent2">
                  <a:lumMod val="75000"/>
                </a:schemeClr>
              </a:solidFill>
            </a:endParaRPr>
          </a:p>
        </p:txBody>
      </p:sp>
    </p:spTree>
  </p:cSld>
  <p:clrMapOvr>
    <a:masterClrMapping/>
  </p:clrMapOvr>
  <mc:AlternateContent xmlns:mc="http://schemas.openxmlformats.org/markup-compatibility/2006">
    <mc:Choice xmlns:p14="http://schemas.microsoft.com/office/powerpoint/2010/main" xmlns="" Requires="p14">
      <p:transition p14:dur="10" advTm="7713"/>
    </mc:Choice>
    <mc:Fallback>
      <p:transition advTm="77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6" presetClass="entr" presetSubtype="16"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circle(in)">
                                      <p:cBhvr>
                                        <p:cTn id="14" dur="2000"/>
                                        <p:tgtEl>
                                          <p:spTgt spid="3">
                                            <p:txEl>
                                              <p:pRg st="0" end="0"/>
                                            </p:txEl>
                                          </p:spTgt>
                                        </p:tgtEl>
                                      </p:cBhvr>
                                    </p:animEffect>
                                  </p:childTnLst>
                                </p:cTn>
                              </p:par>
                            </p:childTnLst>
                          </p:cTn>
                        </p:par>
                        <p:par>
                          <p:cTn id="15" fill="hold">
                            <p:stCondLst>
                              <p:cond delay="3000"/>
                            </p:stCondLst>
                            <p:childTnLst>
                              <p:par>
                                <p:cTn id="16" presetID="2" presetClass="entr" presetSubtype="4" fill="hold" nodeType="after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rgbClr val="7030A0"/>
                </a:solidFill>
              </a:rPr>
              <a:t>Направления (виды спорта)</a:t>
            </a:r>
            <a:endParaRPr lang="ru-RU" b="1" dirty="0">
              <a:solidFill>
                <a:srgbClr val="7030A0"/>
              </a:solidFill>
            </a:endParaRPr>
          </a:p>
        </p:txBody>
      </p:sp>
      <p:sp>
        <p:nvSpPr>
          <p:cNvPr id="3" name="Содержимое 2"/>
          <p:cNvSpPr>
            <a:spLocks noGrp="1"/>
          </p:cNvSpPr>
          <p:nvPr>
            <p:ph idx="1"/>
          </p:nvPr>
        </p:nvSpPr>
        <p:spPr>
          <a:xfrm>
            <a:off x="457200" y="1417638"/>
            <a:ext cx="7787208" cy="4891682"/>
          </a:xfrm>
        </p:spPr>
        <p:txBody>
          <a:bodyPr>
            <a:normAutofit fontScale="92500" lnSpcReduction="10000"/>
          </a:bodyPr>
          <a:lstStyle/>
          <a:p>
            <a:pPr indent="0">
              <a:buNone/>
            </a:pPr>
            <a:r>
              <a:rPr lang="ru-RU" dirty="0" smtClean="0">
                <a:solidFill>
                  <a:srgbClr val="660033"/>
                </a:solidFill>
              </a:rPr>
              <a:t>На сегодняшний день в клубе реализованы следующие направления:</a:t>
            </a:r>
          </a:p>
          <a:p>
            <a:pPr indent="0">
              <a:buFont typeface="Wingdings" pitchFamily="2" charset="2"/>
              <a:buChar char="ü"/>
            </a:pPr>
            <a:r>
              <a:rPr lang="ru-RU" sz="3500" dirty="0" smtClean="0">
                <a:solidFill>
                  <a:srgbClr val="FF0000"/>
                </a:solidFill>
              </a:rPr>
              <a:t>Бодибилдинг</a:t>
            </a:r>
          </a:p>
          <a:p>
            <a:pPr indent="0">
              <a:buFont typeface="Wingdings" pitchFamily="2" charset="2"/>
              <a:buChar char="ü"/>
            </a:pPr>
            <a:r>
              <a:rPr lang="ru-RU" sz="3500" dirty="0" smtClean="0">
                <a:solidFill>
                  <a:srgbClr val="FF0000"/>
                </a:solidFill>
              </a:rPr>
              <a:t>Силовое троеборье</a:t>
            </a:r>
          </a:p>
          <a:p>
            <a:pPr indent="0">
              <a:buFont typeface="Wingdings" pitchFamily="2" charset="2"/>
              <a:buChar char="ü"/>
            </a:pPr>
            <a:r>
              <a:rPr lang="ru-RU" sz="3500" dirty="0" smtClean="0">
                <a:solidFill>
                  <a:srgbClr val="FF0000"/>
                </a:solidFill>
              </a:rPr>
              <a:t>Пауэрлифтинг</a:t>
            </a:r>
          </a:p>
          <a:p>
            <a:pPr indent="0">
              <a:buFont typeface="Wingdings" pitchFamily="2" charset="2"/>
              <a:buChar char="ü"/>
            </a:pPr>
            <a:r>
              <a:rPr lang="ru-RU" sz="3500" dirty="0" smtClean="0">
                <a:solidFill>
                  <a:srgbClr val="FF0000"/>
                </a:solidFill>
              </a:rPr>
              <a:t>Кроссфит</a:t>
            </a:r>
          </a:p>
          <a:p>
            <a:pPr indent="0">
              <a:buFont typeface="Wingdings" pitchFamily="2" charset="2"/>
              <a:buChar char="ü"/>
            </a:pPr>
            <a:r>
              <a:rPr lang="ru-RU" sz="3500" dirty="0" smtClean="0">
                <a:solidFill>
                  <a:srgbClr val="FF0000"/>
                </a:solidFill>
              </a:rPr>
              <a:t>Смешанные единоборства</a:t>
            </a:r>
          </a:p>
          <a:p>
            <a:pPr indent="0">
              <a:buFont typeface="Wingdings" pitchFamily="2" charset="2"/>
              <a:buChar char="ü"/>
            </a:pPr>
            <a:r>
              <a:rPr lang="ru-RU" sz="3500" dirty="0" smtClean="0">
                <a:solidFill>
                  <a:srgbClr val="FF0000"/>
                </a:solidFill>
              </a:rPr>
              <a:t>Футбол (сезон)</a:t>
            </a:r>
          </a:p>
          <a:p>
            <a:pPr indent="0">
              <a:buFont typeface="Wingdings" pitchFamily="2" charset="2"/>
              <a:buChar char="ü"/>
            </a:pPr>
            <a:r>
              <a:rPr lang="ru-RU" sz="3500" dirty="0" smtClean="0">
                <a:solidFill>
                  <a:srgbClr val="FF0000"/>
                </a:solidFill>
              </a:rPr>
              <a:t>Настольный теннис</a:t>
            </a:r>
          </a:p>
          <a:p>
            <a:pPr indent="0">
              <a:buFont typeface="Wingdings" pitchFamily="2" charset="2"/>
              <a:buChar char="ü"/>
            </a:pPr>
            <a:endParaRPr lang="ru-RU" dirty="0" smtClean="0"/>
          </a:p>
          <a:p>
            <a:pPr>
              <a:buFont typeface="Wingdings" pitchFamily="2" charset="2"/>
              <a:buChar char="ü"/>
            </a:pPr>
            <a:endParaRPr lang="ru-RU" dirty="0" smtClean="0"/>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p14:dur="10" advTm="13596"/>
    </mc:Choice>
    <mc:Fallback>
      <p:transition advTm="135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25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75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2" dur="75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7" dur="75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2" dur="75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7" dur="75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42" dur="75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randombar(horizontal)">
                                      <p:cBhvr>
                                        <p:cTn id="47" dur="75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6600" b="1" dirty="0" smtClean="0">
                <a:solidFill>
                  <a:srgbClr val="FF0000"/>
                </a:solidFill>
                <a:latin typeface="Arial" panose="020B0604020202020204" pitchFamily="34" charset="0"/>
                <a:cs typeface="Arial" panose="020B0604020202020204" pitchFamily="34" charset="0"/>
              </a:rPr>
              <a:t>Члены клуба</a:t>
            </a:r>
            <a:endParaRPr lang="ru-RU" sz="6600" b="1" dirty="0">
              <a:solidFill>
                <a:srgbClr val="FF0000"/>
              </a:solidFill>
              <a:latin typeface="Arial" panose="020B0604020202020204" pitchFamily="34" charset="0"/>
              <a:cs typeface="Arial" panose="020B0604020202020204" pitchFamily="34" charset="0"/>
            </a:endParaRPr>
          </a:p>
        </p:txBody>
      </p:sp>
      <p:sp>
        <p:nvSpPr>
          <p:cNvPr id="10" name="Текст 9"/>
          <p:cNvSpPr>
            <a:spLocks noGrp="1"/>
          </p:cNvSpPr>
          <p:nvPr>
            <p:ph type="body" idx="1"/>
          </p:nvPr>
        </p:nvSpPr>
        <p:spPr>
          <a:xfrm>
            <a:off x="457200" y="1340768"/>
            <a:ext cx="8291264" cy="1584176"/>
          </a:xfrm>
        </p:spPr>
        <p:txBody>
          <a:bodyPr>
            <a:normAutofit fontScale="92500" lnSpcReduction="20000"/>
          </a:bodyPr>
          <a:lstStyle/>
          <a:p>
            <a:pPr indent="457200" algn="just"/>
            <a:r>
              <a:rPr lang="ru-RU" b="0" dirty="0" smtClean="0">
                <a:solidFill>
                  <a:srgbClr val="0033CC"/>
                </a:solidFill>
                <a:latin typeface="Arial" panose="020B0604020202020204" pitchFamily="34" charset="0"/>
                <a:cs typeface="Arial" panose="020B0604020202020204" pitchFamily="34" charset="0"/>
              </a:rPr>
              <a:t>Возрастная аудитория посещаемости клуба – от 14 до 72 лет.</a:t>
            </a:r>
          </a:p>
          <a:p>
            <a:pPr indent="457200" algn="just"/>
            <a:r>
              <a:rPr lang="ru-RU" b="0" dirty="0" smtClean="0">
                <a:solidFill>
                  <a:srgbClr val="0033CC"/>
                </a:solidFill>
                <a:latin typeface="Arial" panose="020B0604020202020204" pitchFamily="34" charset="0"/>
                <a:cs typeface="Arial" panose="020B0604020202020204" pitchFamily="34" charset="0"/>
              </a:rPr>
              <a:t>В 2017году в клубе состояло 98 спортсменов. С начала 2018 года число спортсменов увеличилось и составило 110 человек.</a:t>
            </a:r>
          </a:p>
        </p:txBody>
      </p:sp>
      <p:sp>
        <p:nvSpPr>
          <p:cNvPr id="3" name="Содержимое 2"/>
          <p:cNvSpPr>
            <a:spLocks noGrp="1"/>
          </p:cNvSpPr>
          <p:nvPr>
            <p:ph sz="half" idx="2"/>
          </p:nvPr>
        </p:nvSpPr>
        <p:spPr>
          <a:xfrm>
            <a:off x="457200" y="3068959"/>
            <a:ext cx="4040188" cy="3057203"/>
          </a:xfrm>
        </p:spPr>
        <p:txBody>
          <a:bodyPr>
            <a:normAutofit/>
          </a:bodyPr>
          <a:lstStyle/>
          <a:p>
            <a:pPr indent="457200">
              <a:buNone/>
            </a:pPr>
            <a:endParaRPr lang="ru-RU" dirty="0" smtClean="0"/>
          </a:p>
          <a:p>
            <a:pPr indent="457200">
              <a:buNone/>
            </a:pPr>
            <a:endParaRPr lang="ru-RU" dirty="0"/>
          </a:p>
        </p:txBody>
      </p:sp>
      <p:sp>
        <p:nvSpPr>
          <p:cNvPr id="11" name="Текст 10"/>
          <p:cNvSpPr>
            <a:spLocks noGrp="1"/>
          </p:cNvSpPr>
          <p:nvPr>
            <p:ph type="body" sz="quarter" idx="3"/>
          </p:nvPr>
        </p:nvSpPr>
        <p:spPr>
          <a:xfrm>
            <a:off x="539552" y="2780928"/>
            <a:ext cx="3816424" cy="3744416"/>
          </a:xfrm>
        </p:spPr>
        <p:txBody>
          <a:bodyPr>
            <a:normAutofit/>
          </a:bodyPr>
          <a:lstStyle/>
          <a:p>
            <a:r>
              <a:rPr lang="ru-RU" b="0" dirty="0">
                <a:solidFill>
                  <a:srgbClr val="3333CC"/>
                </a:solidFill>
              </a:rPr>
              <a:t>Динамика численности посещения за три года – </a:t>
            </a:r>
            <a:r>
              <a:rPr lang="ru-RU" b="0" dirty="0" smtClean="0">
                <a:solidFill>
                  <a:srgbClr val="3333CC"/>
                </a:solidFill>
              </a:rPr>
              <a:t>увеличилась от </a:t>
            </a:r>
            <a:r>
              <a:rPr lang="ru-RU" b="0" dirty="0">
                <a:solidFill>
                  <a:srgbClr val="3333CC"/>
                </a:solidFill>
              </a:rPr>
              <a:t>65 до 110 членов.</a:t>
            </a:r>
          </a:p>
          <a:p>
            <a:r>
              <a:rPr lang="ru-RU" b="0" dirty="0">
                <a:solidFill>
                  <a:srgbClr val="3333CC"/>
                </a:solidFill>
              </a:rPr>
              <a:t>В </a:t>
            </a:r>
            <a:r>
              <a:rPr lang="ru-RU" b="0" dirty="0" smtClean="0">
                <a:solidFill>
                  <a:srgbClr val="3333CC"/>
                </a:solidFill>
              </a:rPr>
              <a:t>основном, </a:t>
            </a:r>
            <a:r>
              <a:rPr lang="ru-RU" b="0" dirty="0">
                <a:solidFill>
                  <a:srgbClr val="3333CC"/>
                </a:solidFill>
              </a:rPr>
              <a:t>члены клуба – это юноши и мужчины. Но </a:t>
            </a:r>
            <a:r>
              <a:rPr lang="ru-RU" b="0" dirty="0" smtClean="0">
                <a:solidFill>
                  <a:srgbClr val="3333CC"/>
                </a:solidFill>
              </a:rPr>
              <a:t>с 2016 года в клуб пришли заниматься девушки </a:t>
            </a:r>
            <a:r>
              <a:rPr lang="ru-RU" b="0" dirty="0">
                <a:solidFill>
                  <a:srgbClr val="3333CC"/>
                </a:solidFill>
              </a:rPr>
              <a:t>и </a:t>
            </a:r>
            <a:r>
              <a:rPr lang="ru-RU" b="0" dirty="0" smtClean="0">
                <a:solidFill>
                  <a:srgbClr val="3333CC"/>
                </a:solidFill>
              </a:rPr>
              <a:t>женщины.</a:t>
            </a:r>
            <a:endParaRPr lang="ru-RU" b="0" dirty="0">
              <a:solidFill>
                <a:srgbClr val="3333CC"/>
              </a:solidFill>
            </a:endParaRPr>
          </a:p>
        </p:txBody>
      </p:sp>
      <p:graphicFrame>
        <p:nvGraphicFramePr>
          <p:cNvPr id="14" name="Диаграмма 13"/>
          <p:cNvGraphicFramePr/>
          <p:nvPr>
            <p:extLst>
              <p:ext uri="{D42A27DB-BD31-4B8C-83A1-F6EECF244321}">
                <p14:modId xmlns:p14="http://schemas.microsoft.com/office/powerpoint/2010/main" xmlns="" val="223805004"/>
              </p:ext>
            </p:extLst>
          </p:nvPr>
        </p:nvGraphicFramePr>
        <p:xfrm>
          <a:off x="4355976" y="2996952"/>
          <a:ext cx="4536504" cy="3312368"/>
        </p:xfrm>
        <a:graphic>
          <a:graphicData uri="http://schemas.openxmlformats.org/drawingml/2006/chart">
            <c:chart xmlns:c="http://schemas.openxmlformats.org/drawingml/2006/chart" xmlns:r="http://schemas.openxmlformats.org/officeDocument/2006/relationships" r:id="rId3"/>
          </a:graphicData>
        </a:graphic>
      </p:graphicFrame>
    </p:spTree>
    <p:custDataLst>
      <p:tags r:id="rId1"/>
    </p:custDataLst>
  </p:cSld>
  <p:clrMapOvr>
    <a:masterClrMapping/>
  </p:clrMapOvr>
  <mc:AlternateContent xmlns:mc="http://schemas.openxmlformats.org/markup-compatibility/2006">
    <mc:Choice xmlns:p14="http://schemas.microsoft.com/office/powerpoint/2010/main" xmlns="" Requires="p14">
      <p:transition p14:dur="10" advTm="14396"/>
    </mc:Choice>
    <mc:Fallback>
      <p:transition advTm="143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wipe(down)">
                                      <p:cBhvr>
                                        <p:cTn id="12" dur="500"/>
                                        <p:tgtEl>
                                          <p:spTgt spid="10">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10">
                                            <p:txEl>
                                              <p:pRg st="1" end="1"/>
                                            </p:txEl>
                                          </p:spTgt>
                                        </p:tgtEl>
                                        <p:attrNameLst>
                                          <p:attrName>style.visibility</p:attrName>
                                        </p:attrNameLst>
                                      </p:cBhvr>
                                      <p:to>
                                        <p:strVal val="visible"/>
                                      </p:to>
                                    </p:set>
                                    <p:animEffect transition="in" filter="wipe(down)">
                                      <p:cBhvr>
                                        <p:cTn id="15" dur="500"/>
                                        <p:tgtEl>
                                          <p:spTgt spid="10">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Effect transition="in" filter="box(in)">
                                      <p:cBhvr>
                                        <p:cTn id="20" dur="2000"/>
                                        <p:tgtEl>
                                          <p:spTgt spid="11">
                                            <p:txEl>
                                              <p:pRg st="0" end="0"/>
                                            </p:txEl>
                                          </p:spTgt>
                                        </p:tgtEl>
                                      </p:cBhvr>
                                    </p:animEffect>
                                  </p:childTnLst>
                                </p:cTn>
                              </p:par>
                              <p:par>
                                <p:cTn id="21" presetID="4" presetClass="entr" presetSubtype="16" fill="hold" nodeType="with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animEffect transition="in" filter="box(in)">
                                      <p:cBhvr>
                                        <p:cTn id="23" dur="2000"/>
                                        <p:tgtEl>
                                          <p:spTgt spid="11">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14"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rgbClr val="FF6699"/>
                </a:solidFill>
              </a:rPr>
              <a:t>Организация работы</a:t>
            </a:r>
            <a:endParaRPr lang="ru-RU" b="1" dirty="0">
              <a:solidFill>
                <a:srgbClr val="FF6699"/>
              </a:solidFill>
            </a:endParaRPr>
          </a:p>
        </p:txBody>
      </p:sp>
      <p:sp>
        <p:nvSpPr>
          <p:cNvPr id="3" name="Содержимое 2"/>
          <p:cNvSpPr>
            <a:spLocks noGrp="1"/>
          </p:cNvSpPr>
          <p:nvPr>
            <p:ph idx="1"/>
          </p:nvPr>
        </p:nvSpPr>
        <p:spPr>
          <a:xfrm>
            <a:off x="323528" y="1412777"/>
            <a:ext cx="8352928" cy="4320480"/>
          </a:xfrm>
        </p:spPr>
        <p:txBody>
          <a:bodyPr>
            <a:normAutofit lnSpcReduction="10000"/>
          </a:bodyPr>
          <a:lstStyle/>
          <a:p>
            <a:pPr marL="457200" indent="-457200" algn="just">
              <a:buFont typeface="Wingdings" panose="05000000000000000000" pitchFamily="2" charset="2"/>
              <a:buChar char="v"/>
            </a:pPr>
            <a:r>
              <a:rPr lang="ru-RU" sz="2800" dirty="0" smtClean="0">
                <a:solidFill>
                  <a:srgbClr val="6600CC"/>
                </a:solidFill>
              </a:rPr>
              <a:t>В клубе ведется работа с людьми с ограниченными возможностями здоровья и с людьми, имевшими в прошлом наркотическую и алкоголическую зависимость. </a:t>
            </a:r>
          </a:p>
          <a:p>
            <a:pPr marL="457200" indent="-457200" algn="just">
              <a:buFont typeface="Wingdings" panose="05000000000000000000" pitchFamily="2" charset="2"/>
              <a:buChar char="v"/>
            </a:pPr>
            <a:r>
              <a:rPr lang="ru-RU" sz="2800" dirty="0" smtClean="0">
                <a:solidFill>
                  <a:srgbClr val="6600CC"/>
                </a:solidFill>
              </a:rPr>
              <a:t>Также занятия проводятся с группой подростков, состоящих на учете в Комиссии по делам несовершеннолетних.</a:t>
            </a:r>
          </a:p>
          <a:p>
            <a:pPr marL="457200" indent="-457200" algn="just">
              <a:buFont typeface="Wingdings" panose="05000000000000000000" pitchFamily="2" charset="2"/>
              <a:buChar char="v"/>
            </a:pPr>
            <a:r>
              <a:rPr lang="ru-RU" sz="2800" dirty="0" smtClean="0">
                <a:solidFill>
                  <a:srgbClr val="6600CC"/>
                </a:solidFill>
              </a:rPr>
              <a:t>Проводится работа с пожилыми людьми – по программе ОФП (общая физическая подготовка). Самому возрастному  спортсмену - 72 года.</a:t>
            </a:r>
            <a:endParaRPr lang="ru-RU" sz="2800" dirty="0">
              <a:solidFill>
                <a:srgbClr val="6600CC"/>
              </a:solidFill>
            </a:endParaRP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p14:dur="10" advTm="12272"/>
    </mc:Choice>
    <mc:Fallback>
      <p:transition advTm="1227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noFill/>
        </p:spPr>
        <p:txBody>
          <a:bodyPr>
            <a:noAutofit/>
          </a:bodyPr>
          <a:lstStyle/>
          <a:p>
            <a:r>
              <a:rPr lang="ru-RU" sz="2500" b="1" dirty="0" smtClean="0">
                <a:solidFill>
                  <a:srgbClr val="CC0066"/>
                </a:solidFill>
                <a:latin typeface="Arial" panose="020B0604020202020204" pitchFamily="34" charset="0"/>
                <a:cs typeface="Arial" panose="020B0604020202020204" pitchFamily="34" charset="0"/>
              </a:rPr>
              <a:t>Создание условий для занятий физической культурой и спортом, материально-техническое обеспечение:</a:t>
            </a:r>
            <a:endParaRPr lang="ru-RU" sz="2500" b="1" dirty="0">
              <a:solidFill>
                <a:srgbClr val="CC0066"/>
              </a:solidFill>
              <a:latin typeface="Arial" panose="020B0604020202020204" pitchFamily="34" charset="0"/>
              <a:cs typeface="Arial" panose="020B0604020202020204" pitchFamily="34" charset="0"/>
            </a:endParaRPr>
          </a:p>
        </p:txBody>
      </p:sp>
      <p:sp>
        <p:nvSpPr>
          <p:cNvPr id="3" name="Содержимое 2"/>
          <p:cNvSpPr>
            <a:spLocks noGrp="1"/>
          </p:cNvSpPr>
          <p:nvPr>
            <p:ph idx="1"/>
          </p:nvPr>
        </p:nvSpPr>
        <p:spPr>
          <a:xfrm>
            <a:off x="457200" y="1600200"/>
            <a:ext cx="4618856" cy="4637111"/>
          </a:xfrm>
        </p:spPr>
        <p:txBody>
          <a:bodyPr>
            <a:normAutofit fontScale="92500" lnSpcReduction="10000"/>
          </a:bodyPr>
          <a:lstStyle/>
          <a:p>
            <a:pPr marL="0" indent="450000" algn="just">
              <a:lnSpc>
                <a:spcPct val="110000"/>
              </a:lnSpc>
              <a:spcBef>
                <a:spcPts val="0"/>
              </a:spcBef>
              <a:buNone/>
            </a:pPr>
            <a:r>
              <a:rPr lang="ru-RU" sz="2000" dirty="0" smtClean="0">
                <a:solidFill>
                  <a:srgbClr val="9900CC"/>
                </a:solidFill>
                <a:latin typeface="Arial" panose="020B0604020202020204" pitchFamily="34" charset="0"/>
                <a:cs typeface="Arial" panose="020B0604020202020204" pitchFamily="34" charset="0"/>
              </a:rPr>
              <a:t>Клуб «Аполлон» занимает подвальное помещение, площадью 301кв. м, и состоит из двух просторных залов для занятий спортом.</a:t>
            </a:r>
          </a:p>
          <a:p>
            <a:pPr marL="0" indent="450000" algn="just">
              <a:lnSpc>
                <a:spcPct val="110000"/>
              </a:lnSpc>
              <a:spcBef>
                <a:spcPts val="0"/>
              </a:spcBef>
              <a:buNone/>
            </a:pPr>
            <a:r>
              <a:rPr lang="ru-RU" sz="2000" dirty="0" smtClean="0">
                <a:solidFill>
                  <a:srgbClr val="9900CC"/>
                </a:solidFill>
                <a:latin typeface="Arial" panose="020B0604020202020204" pitchFamily="34" charset="0"/>
                <a:cs typeface="Arial" panose="020B0604020202020204" pitchFamily="34" charset="0"/>
              </a:rPr>
              <a:t>Режим работы клуба – ежедневно с 8 до 22 часов.</a:t>
            </a:r>
          </a:p>
          <a:p>
            <a:pPr marL="0" indent="450000" algn="just">
              <a:lnSpc>
                <a:spcPct val="110000"/>
              </a:lnSpc>
              <a:spcBef>
                <a:spcPts val="0"/>
              </a:spcBef>
              <a:buNone/>
            </a:pPr>
            <a:r>
              <a:rPr lang="ru-RU" sz="2000" dirty="0" smtClean="0">
                <a:solidFill>
                  <a:srgbClr val="9900CC"/>
                </a:solidFill>
                <a:latin typeface="Arial" panose="020B0604020202020204" pitchFamily="34" charset="0"/>
                <a:cs typeface="Arial" panose="020B0604020202020204" pitchFamily="34" charset="0"/>
              </a:rPr>
              <a:t>В клубе созданы все условия для продуктивных и комфортных тренировок: в 2017- 2018гг закуплены новые тренажеры на сумму 73 000 руб.; постоянно обновляются тренажёры для людей с ограниченными возможностями, установлено светодиодное освещение</a:t>
            </a:r>
            <a:r>
              <a:rPr lang="ru-RU" sz="2000" dirty="0">
                <a:solidFill>
                  <a:srgbClr val="9900CC"/>
                </a:solidFill>
                <a:latin typeface="Arial" panose="020B0604020202020204" pitchFamily="34" charset="0"/>
                <a:cs typeface="Arial" panose="020B0604020202020204" pitchFamily="34" charset="0"/>
              </a:rPr>
              <a:t>.</a:t>
            </a:r>
            <a:endParaRPr lang="ru-RU" sz="2000" dirty="0"/>
          </a:p>
        </p:txBody>
      </p:sp>
      <p:pic>
        <p:nvPicPr>
          <p:cNvPr id="4" name="Рисунок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148064" y="2276872"/>
            <a:ext cx="3826712" cy="2870034"/>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xmlns="" Requires="p14">
      <p:transition p14:dur="10" advTm="14131"/>
    </mc:Choice>
    <mc:Fallback>
      <p:transition advTm="141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wipe(down)">
                                      <p:cBhvr>
                                        <p:cTn id="26" dur="5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8" presetClass="entr" presetSubtype="16"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diamond(in)">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60648"/>
            <a:ext cx="8229600" cy="1143000"/>
          </a:xfrm>
        </p:spPr>
        <p:txBody>
          <a:bodyPr>
            <a:noAutofit/>
          </a:bodyPr>
          <a:lstStyle/>
          <a:p>
            <a:pPr indent="457200" algn="just"/>
            <a:r>
              <a:rPr lang="ru-RU" sz="2200" dirty="0" smtClean="0">
                <a:solidFill>
                  <a:srgbClr val="000099"/>
                </a:solidFill>
                <a:latin typeface="Arial" panose="020B0604020202020204" pitchFamily="34" charset="0"/>
                <a:cs typeface="Arial" panose="020B0604020202020204" pitchFamily="34" charset="0"/>
              </a:rPr>
              <a:t>В клубе имеются тренажеры для развития мышц груди, спины, дельт, бицепса, предплечья, трицепса, трапеции, ног, пресса:</a:t>
            </a:r>
            <a:endParaRPr lang="ru-RU" sz="2200" dirty="0">
              <a:solidFill>
                <a:srgbClr val="000099"/>
              </a:solidFill>
              <a:latin typeface="Arial" panose="020B0604020202020204" pitchFamily="34" charset="0"/>
              <a:cs typeface="Arial" panose="020B0604020202020204" pitchFamily="34" charset="0"/>
            </a:endParaRPr>
          </a:p>
        </p:txBody>
      </p:sp>
      <p:sp>
        <p:nvSpPr>
          <p:cNvPr id="4" name="Заголовок 1"/>
          <p:cNvSpPr txBox="1">
            <a:spLocks/>
          </p:cNvSpPr>
          <p:nvPr/>
        </p:nvSpPr>
        <p:spPr>
          <a:xfrm>
            <a:off x="251520" y="1484784"/>
            <a:ext cx="5544616" cy="86409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lgn="just">
              <a:buFont typeface="Arial" panose="020B0604020202020204" pitchFamily="34" charset="0"/>
              <a:buChar char="•"/>
            </a:pPr>
            <a:r>
              <a:rPr lang="ru-RU" sz="1800" dirty="0" smtClean="0">
                <a:solidFill>
                  <a:srgbClr val="CC3300"/>
                </a:solidFill>
                <a:latin typeface="Arial" panose="020B0604020202020204" pitchFamily="34" charset="0"/>
                <a:cs typeface="Arial" panose="020B0604020202020204" pitchFamily="34" charset="0"/>
              </a:rPr>
              <a:t>Скамья со стойками для жима лежа под отрицательным углом (развивает мышцы груди).</a:t>
            </a:r>
            <a:endParaRPr lang="ru-RU" sz="1800" dirty="0">
              <a:solidFill>
                <a:srgbClr val="CC3300"/>
              </a:solidFill>
              <a:latin typeface="Arial" panose="020B0604020202020204" pitchFamily="34" charset="0"/>
              <a:cs typeface="Arial" panose="020B0604020202020204" pitchFamily="34" charset="0"/>
            </a:endParaRPr>
          </a:p>
        </p:txBody>
      </p:sp>
      <p:sp>
        <p:nvSpPr>
          <p:cNvPr id="5" name="Заголовок 1"/>
          <p:cNvSpPr txBox="1">
            <a:spLocks/>
          </p:cNvSpPr>
          <p:nvPr/>
        </p:nvSpPr>
        <p:spPr>
          <a:xfrm>
            <a:off x="251520" y="2340640"/>
            <a:ext cx="5544616" cy="64807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lgn="just">
              <a:buFont typeface="Arial" panose="020B0604020202020204" pitchFamily="34" charset="0"/>
              <a:buChar char="•"/>
            </a:pPr>
            <a:r>
              <a:rPr lang="ru-RU" sz="1800" dirty="0" smtClean="0">
                <a:solidFill>
                  <a:srgbClr val="CC3300"/>
                </a:solidFill>
                <a:latin typeface="Arial" panose="020B0604020202020204" pitchFamily="34" charset="0"/>
                <a:cs typeface="Arial" panose="020B0604020202020204" pitchFamily="34" charset="0"/>
              </a:rPr>
              <a:t>Скамья для  французского жима (развивает трицепс).</a:t>
            </a:r>
            <a:endParaRPr lang="ru-RU" sz="1800" dirty="0">
              <a:solidFill>
                <a:srgbClr val="CC3300"/>
              </a:solidFill>
              <a:latin typeface="Arial" panose="020B0604020202020204" pitchFamily="34" charset="0"/>
              <a:cs typeface="Arial" panose="020B0604020202020204" pitchFamily="34" charset="0"/>
            </a:endParaRPr>
          </a:p>
        </p:txBody>
      </p:sp>
      <p:sp>
        <p:nvSpPr>
          <p:cNvPr id="6" name="Заголовок 1"/>
          <p:cNvSpPr txBox="1">
            <a:spLocks/>
          </p:cNvSpPr>
          <p:nvPr/>
        </p:nvSpPr>
        <p:spPr>
          <a:xfrm>
            <a:off x="277456" y="2988712"/>
            <a:ext cx="5544616" cy="50405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lgn="just">
              <a:buFont typeface="Arial" panose="020B0604020202020204" pitchFamily="34" charset="0"/>
              <a:buChar char="•"/>
            </a:pPr>
            <a:r>
              <a:rPr lang="ru-RU" sz="1800" dirty="0" smtClean="0">
                <a:solidFill>
                  <a:srgbClr val="CC3300"/>
                </a:solidFill>
                <a:latin typeface="Arial" panose="020B0604020202020204" pitchFamily="34" charset="0"/>
                <a:cs typeface="Arial" panose="020B0604020202020204" pitchFamily="34" charset="0"/>
              </a:rPr>
              <a:t>Скамья Скотта (развивает бицепс).</a:t>
            </a:r>
            <a:endParaRPr lang="ru-RU" sz="1800" dirty="0">
              <a:solidFill>
                <a:srgbClr val="CC3300"/>
              </a:solidFill>
              <a:latin typeface="Arial" panose="020B0604020202020204" pitchFamily="34" charset="0"/>
              <a:cs typeface="Arial" panose="020B0604020202020204" pitchFamily="34" charset="0"/>
            </a:endParaRPr>
          </a:p>
        </p:txBody>
      </p:sp>
      <p:sp>
        <p:nvSpPr>
          <p:cNvPr id="7" name="Заголовок 1"/>
          <p:cNvSpPr txBox="1">
            <a:spLocks/>
          </p:cNvSpPr>
          <p:nvPr/>
        </p:nvSpPr>
        <p:spPr>
          <a:xfrm>
            <a:off x="260088" y="3521720"/>
            <a:ext cx="5544616" cy="86409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lgn="just">
              <a:buFont typeface="Arial" panose="020B0604020202020204" pitchFamily="34" charset="0"/>
              <a:buChar char="•"/>
            </a:pPr>
            <a:r>
              <a:rPr lang="ru-RU" sz="1800" dirty="0" smtClean="0">
                <a:solidFill>
                  <a:srgbClr val="CC3300"/>
                </a:solidFill>
                <a:latin typeface="Arial" panose="020B0604020202020204" pitchFamily="34" charset="0"/>
                <a:cs typeface="Arial" panose="020B0604020202020204" pitchFamily="34" charset="0"/>
              </a:rPr>
              <a:t>Наклонная скамья со стойками под углом 45 градусов для жима лежа (развивает мышцы груди).</a:t>
            </a:r>
            <a:endParaRPr lang="ru-RU" sz="1800" dirty="0">
              <a:solidFill>
                <a:srgbClr val="CC3300"/>
              </a:solidFill>
              <a:latin typeface="Arial" panose="020B0604020202020204" pitchFamily="34" charset="0"/>
              <a:cs typeface="Arial" panose="020B0604020202020204" pitchFamily="34" charset="0"/>
            </a:endParaRPr>
          </a:p>
        </p:txBody>
      </p:sp>
      <p:sp>
        <p:nvSpPr>
          <p:cNvPr id="8" name="Заголовок 1"/>
          <p:cNvSpPr txBox="1">
            <a:spLocks/>
          </p:cNvSpPr>
          <p:nvPr/>
        </p:nvSpPr>
        <p:spPr>
          <a:xfrm>
            <a:off x="243424" y="4361408"/>
            <a:ext cx="5544616" cy="86409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lgn="just">
              <a:buFont typeface="Arial" panose="020B0604020202020204" pitchFamily="34" charset="0"/>
              <a:buChar char="•"/>
            </a:pPr>
            <a:r>
              <a:rPr lang="ru-RU" sz="1800" dirty="0" smtClean="0">
                <a:solidFill>
                  <a:srgbClr val="CC3300"/>
                </a:solidFill>
                <a:latin typeface="Arial" panose="020B0604020202020204" pitchFamily="34" charset="0"/>
                <a:cs typeface="Arial" panose="020B0604020202020204" pitchFamily="34" charset="0"/>
              </a:rPr>
              <a:t>Горизонтальная скамья со стойками для жима лежа (развивает мышцы груди).</a:t>
            </a:r>
            <a:endParaRPr lang="ru-RU" sz="1800" dirty="0">
              <a:solidFill>
                <a:srgbClr val="CC3300"/>
              </a:solidFill>
              <a:latin typeface="Arial" panose="020B0604020202020204" pitchFamily="34" charset="0"/>
              <a:cs typeface="Arial" panose="020B0604020202020204" pitchFamily="34" charset="0"/>
            </a:endParaRPr>
          </a:p>
        </p:txBody>
      </p:sp>
      <p:sp>
        <p:nvSpPr>
          <p:cNvPr id="9" name="Заголовок 1"/>
          <p:cNvSpPr txBox="1">
            <a:spLocks/>
          </p:cNvSpPr>
          <p:nvPr/>
        </p:nvSpPr>
        <p:spPr>
          <a:xfrm>
            <a:off x="277456" y="5056832"/>
            <a:ext cx="5544616" cy="57606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lgn="just">
              <a:buFont typeface="Arial" panose="020B0604020202020204" pitchFamily="34" charset="0"/>
              <a:buChar char="•"/>
            </a:pPr>
            <a:r>
              <a:rPr lang="ru-RU" sz="1800" dirty="0" smtClean="0">
                <a:solidFill>
                  <a:srgbClr val="CC3300"/>
                </a:solidFill>
                <a:latin typeface="Arial" panose="020B0604020202020204" pitchFamily="34" charset="0"/>
                <a:cs typeface="Arial" panose="020B0604020202020204" pitchFamily="34" charset="0"/>
              </a:rPr>
              <a:t>Скамья для пресса и спины.</a:t>
            </a:r>
            <a:endParaRPr lang="ru-RU" sz="1800" dirty="0">
              <a:solidFill>
                <a:srgbClr val="CC3300"/>
              </a:solidFill>
              <a:latin typeface="Arial" panose="020B0604020202020204" pitchFamily="34" charset="0"/>
              <a:cs typeface="Arial" panose="020B0604020202020204" pitchFamily="34" charset="0"/>
            </a:endParaRPr>
          </a:p>
        </p:txBody>
      </p:sp>
      <p:sp>
        <p:nvSpPr>
          <p:cNvPr id="10" name="Заголовок 1"/>
          <p:cNvSpPr txBox="1">
            <a:spLocks/>
          </p:cNvSpPr>
          <p:nvPr/>
        </p:nvSpPr>
        <p:spPr>
          <a:xfrm>
            <a:off x="247552" y="5517232"/>
            <a:ext cx="5590688" cy="86409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lgn="just">
              <a:buFont typeface="Arial" panose="020B0604020202020204" pitchFamily="34" charset="0"/>
              <a:buChar char="•"/>
            </a:pPr>
            <a:r>
              <a:rPr lang="ru-RU" sz="1800" dirty="0" err="1" smtClean="0">
                <a:solidFill>
                  <a:srgbClr val="CC3300"/>
                </a:solidFill>
                <a:latin typeface="Arial" panose="020B0604020202020204" pitchFamily="34" charset="0"/>
                <a:cs typeface="Arial" panose="020B0604020202020204" pitchFamily="34" charset="0"/>
              </a:rPr>
              <a:t>Кроссовер</a:t>
            </a:r>
            <a:r>
              <a:rPr lang="ru-RU" sz="1800" dirty="0" smtClean="0">
                <a:solidFill>
                  <a:srgbClr val="CC3300"/>
                </a:solidFill>
                <a:latin typeface="Arial" panose="020B0604020202020204" pitchFamily="34" charset="0"/>
                <a:cs typeface="Arial" panose="020B0604020202020204" pitchFamily="34" charset="0"/>
              </a:rPr>
              <a:t> на свободных весах (для всех групп мышц).</a:t>
            </a:r>
            <a:endParaRPr lang="ru-RU" sz="1800" dirty="0">
              <a:solidFill>
                <a:srgbClr val="CC3300"/>
              </a:solidFill>
              <a:latin typeface="Arial" panose="020B0604020202020204" pitchFamily="34" charset="0"/>
              <a:cs typeface="Arial" panose="020B0604020202020204" pitchFamily="34" charset="0"/>
            </a:endParaRPr>
          </a:p>
        </p:txBody>
      </p:sp>
      <p:pic>
        <p:nvPicPr>
          <p:cNvPr id="11" name="Рисунок 10"/>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838240" y="1220396"/>
            <a:ext cx="2987317" cy="2240488"/>
          </a:xfrm>
          <a:prstGeom prst="rect">
            <a:avLst/>
          </a:prstGeom>
        </p:spPr>
      </p:pic>
      <p:pic>
        <p:nvPicPr>
          <p:cNvPr id="12" name="Рисунок 1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838240" y="3722216"/>
            <a:ext cx="2987317" cy="2240488"/>
          </a:xfrm>
          <a:prstGeom prst="rect">
            <a:avLst/>
          </a:prstGeom>
        </p:spPr>
      </p:pic>
    </p:spTree>
    <p:custDataLst>
      <p:tags r:id="rId1"/>
    </p:custDataLst>
    <p:extLst>
      <p:ext uri="{BB962C8B-B14F-4D97-AF65-F5344CB8AC3E}">
        <p14:creationId xmlns:p14="http://schemas.microsoft.com/office/powerpoint/2010/main" xmlns="" val="2190828396"/>
      </p:ext>
    </p:extLst>
  </p:cSld>
  <p:clrMapOvr>
    <a:masterClrMapping/>
  </p:clrMapOvr>
  <mc:AlternateContent xmlns:mc="http://schemas.openxmlformats.org/markup-compatibility/2006">
    <mc:Choice xmlns:p14="http://schemas.microsoft.com/office/powerpoint/2010/main" xmlns="" Requires="p14">
      <p:transition p14:dur="10" advTm="21919"/>
    </mc:Choice>
    <mc:Fallback>
      <p:transition advTm="219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additive="base">
                                        <p:cTn id="12"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 calcmode="lin" valueType="num">
                                      <p:cBhvr additive="base">
                                        <p:cTn id="18"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6">
                                            <p:txEl>
                                              <p:pRg st="0" end="0"/>
                                            </p:txEl>
                                          </p:spTgt>
                                        </p:tgtEl>
                                        <p:attrNameLst>
                                          <p:attrName>style.visibility</p:attrName>
                                        </p:attrNameLst>
                                      </p:cBhvr>
                                      <p:to>
                                        <p:strVal val="visible"/>
                                      </p:to>
                                    </p:set>
                                    <p:anim calcmode="lin" valueType="num">
                                      <p:cBhvr additive="base">
                                        <p:cTn id="24"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7">
                                            <p:txEl>
                                              <p:pRg st="0" end="0"/>
                                            </p:txEl>
                                          </p:spTgt>
                                        </p:tgtEl>
                                        <p:attrNameLst>
                                          <p:attrName>style.visibility</p:attrName>
                                        </p:attrNameLst>
                                      </p:cBhvr>
                                      <p:to>
                                        <p:strVal val="visible"/>
                                      </p:to>
                                    </p:set>
                                    <p:anim calcmode="lin" valueType="num">
                                      <p:cBhvr additive="base">
                                        <p:cTn id="30"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8">
                                            <p:txEl>
                                              <p:pRg st="0" end="0"/>
                                            </p:txEl>
                                          </p:spTgt>
                                        </p:tgtEl>
                                        <p:attrNameLst>
                                          <p:attrName>style.visibility</p:attrName>
                                        </p:attrNameLst>
                                      </p:cBhvr>
                                      <p:to>
                                        <p:strVal val="visible"/>
                                      </p:to>
                                    </p:set>
                                    <p:anim calcmode="lin" valueType="num">
                                      <p:cBhvr additive="base">
                                        <p:cTn id="36"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9">
                                            <p:txEl>
                                              <p:pRg st="0" end="0"/>
                                            </p:txEl>
                                          </p:spTgt>
                                        </p:tgtEl>
                                        <p:attrNameLst>
                                          <p:attrName>style.visibility</p:attrName>
                                        </p:attrNameLst>
                                      </p:cBhvr>
                                      <p:to>
                                        <p:strVal val="visible"/>
                                      </p:to>
                                    </p:set>
                                    <p:anim calcmode="lin" valueType="num">
                                      <p:cBhvr additive="base">
                                        <p:cTn id="42"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10">
                                            <p:txEl>
                                              <p:pRg st="0" end="0"/>
                                            </p:txEl>
                                          </p:spTgt>
                                        </p:tgtEl>
                                        <p:attrNameLst>
                                          <p:attrName>style.visibility</p:attrName>
                                        </p:attrNameLst>
                                      </p:cBhvr>
                                      <p:to>
                                        <p:strVal val="visible"/>
                                      </p:to>
                                    </p:set>
                                    <p:anim calcmode="lin" valueType="num">
                                      <p:cBhvr additive="base">
                                        <p:cTn id="48"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37" presetClass="entr" presetSubtype="0" fill="hold" nodeType="click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fade">
                                      <p:cBhvr>
                                        <p:cTn id="54" dur="1000"/>
                                        <p:tgtEl>
                                          <p:spTgt spid="11"/>
                                        </p:tgtEl>
                                      </p:cBhvr>
                                    </p:animEffect>
                                    <p:anim calcmode="lin" valueType="num">
                                      <p:cBhvr>
                                        <p:cTn id="55" dur="1000" fill="hold"/>
                                        <p:tgtEl>
                                          <p:spTgt spid="11"/>
                                        </p:tgtEl>
                                        <p:attrNameLst>
                                          <p:attrName>ppt_x</p:attrName>
                                        </p:attrNameLst>
                                      </p:cBhvr>
                                      <p:tavLst>
                                        <p:tav tm="0">
                                          <p:val>
                                            <p:strVal val="#ppt_x"/>
                                          </p:val>
                                        </p:tav>
                                        <p:tav tm="100000">
                                          <p:val>
                                            <p:strVal val="#ppt_x"/>
                                          </p:val>
                                        </p:tav>
                                      </p:tavLst>
                                    </p:anim>
                                    <p:anim calcmode="lin" valueType="num">
                                      <p:cBhvr>
                                        <p:cTn id="56" dur="900" decel="100000" fill="hold"/>
                                        <p:tgtEl>
                                          <p:spTgt spid="11"/>
                                        </p:tgtEl>
                                        <p:attrNameLst>
                                          <p:attrName>ppt_y</p:attrName>
                                        </p:attrNameLst>
                                      </p:cBhvr>
                                      <p:tavLst>
                                        <p:tav tm="0">
                                          <p:val>
                                            <p:strVal val="#ppt_y+1"/>
                                          </p:val>
                                        </p:tav>
                                        <p:tav tm="100000">
                                          <p:val>
                                            <p:strVal val="#ppt_y-.03"/>
                                          </p:val>
                                        </p:tav>
                                      </p:tavLst>
                                    </p:anim>
                                    <p:anim calcmode="lin" valueType="num">
                                      <p:cBhvr>
                                        <p:cTn id="57"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37" presetClass="entr" presetSubtype="0" fill="hold" nodeType="click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1000"/>
                                        <p:tgtEl>
                                          <p:spTgt spid="12"/>
                                        </p:tgtEl>
                                      </p:cBhvr>
                                    </p:animEffect>
                                    <p:anim calcmode="lin" valueType="num">
                                      <p:cBhvr>
                                        <p:cTn id="63" dur="1000" fill="hold"/>
                                        <p:tgtEl>
                                          <p:spTgt spid="12"/>
                                        </p:tgtEl>
                                        <p:attrNameLst>
                                          <p:attrName>ppt_x</p:attrName>
                                        </p:attrNameLst>
                                      </p:cBhvr>
                                      <p:tavLst>
                                        <p:tav tm="0">
                                          <p:val>
                                            <p:strVal val="#ppt_x"/>
                                          </p:val>
                                        </p:tav>
                                        <p:tav tm="100000">
                                          <p:val>
                                            <p:strVal val="#ppt_x"/>
                                          </p:val>
                                        </p:tav>
                                      </p:tavLst>
                                    </p:anim>
                                    <p:anim calcmode="lin" valueType="num">
                                      <p:cBhvr>
                                        <p:cTn id="64" dur="900" decel="100000" fill="hold"/>
                                        <p:tgtEl>
                                          <p:spTgt spid="12"/>
                                        </p:tgtEl>
                                        <p:attrNameLst>
                                          <p:attrName>ppt_y</p:attrName>
                                        </p:attrNameLst>
                                      </p:cBhvr>
                                      <p:tavLst>
                                        <p:tav tm="0">
                                          <p:val>
                                            <p:strVal val="#ppt_y+1"/>
                                          </p:val>
                                        </p:tav>
                                        <p:tav tm="100000">
                                          <p:val>
                                            <p:strVal val="#ppt_y-.03"/>
                                          </p:val>
                                        </p:tav>
                                      </p:tavLst>
                                    </p:anim>
                                    <p:anim calcmode="lin" valueType="num">
                                      <p:cBhvr>
                                        <p:cTn id="65"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332656"/>
            <a:ext cx="4248472" cy="6264696"/>
          </a:xfrm>
        </p:spPr>
        <p:txBody>
          <a:bodyPr>
            <a:noAutofit/>
          </a:bodyPr>
          <a:lstStyle/>
          <a:p>
            <a:r>
              <a:rPr lang="ru-RU" sz="2000" dirty="0" smtClean="0">
                <a:solidFill>
                  <a:schemeClr val="accent6">
                    <a:lumMod val="50000"/>
                  </a:schemeClr>
                </a:solidFill>
                <a:latin typeface="Arial" panose="020B0604020202020204" pitchFamily="34" charset="0"/>
                <a:cs typeface="Arial" panose="020B0604020202020204" pitchFamily="34" charset="0"/>
              </a:rPr>
              <a:t>Обновлен Стан  для приседа, усилен до 800 кг (</a:t>
            </a:r>
            <a:r>
              <a:rPr lang="en-US" sz="2000" dirty="0" smtClean="0">
                <a:solidFill>
                  <a:schemeClr val="accent6">
                    <a:lumMod val="50000"/>
                  </a:schemeClr>
                </a:solidFill>
                <a:latin typeface="Arial" panose="020B0604020202020204" pitchFamily="34" charset="0"/>
                <a:cs typeface="Arial" panose="020B0604020202020204" pitchFamily="34" charset="0"/>
              </a:rPr>
              <a:t>Iron King</a:t>
            </a:r>
            <a:r>
              <a:rPr lang="ru-RU" sz="2000" dirty="0" smtClean="0">
                <a:solidFill>
                  <a:schemeClr val="accent6">
                    <a:lumMod val="50000"/>
                  </a:schemeClr>
                </a:solidFill>
                <a:latin typeface="Arial" panose="020B0604020202020204" pitchFamily="34" charset="0"/>
                <a:cs typeface="Arial" panose="020B0604020202020204" pitchFamily="34" charset="0"/>
              </a:rPr>
              <a:t>). </a:t>
            </a:r>
            <a:br>
              <a:rPr lang="ru-RU" sz="2000" dirty="0" smtClean="0">
                <a:solidFill>
                  <a:schemeClr val="accent6">
                    <a:lumMod val="50000"/>
                  </a:schemeClr>
                </a:solidFill>
                <a:latin typeface="Arial" panose="020B0604020202020204" pitchFamily="34" charset="0"/>
                <a:cs typeface="Arial" panose="020B0604020202020204" pitchFamily="34" charset="0"/>
              </a:rPr>
            </a:br>
            <a:r>
              <a:rPr lang="ru-RU" sz="2000" dirty="0" smtClean="0">
                <a:solidFill>
                  <a:schemeClr val="accent6">
                    <a:lumMod val="50000"/>
                  </a:schemeClr>
                </a:solidFill>
                <a:latin typeface="Arial" panose="020B0604020202020204" pitchFamily="34" charset="0"/>
                <a:cs typeface="Arial" panose="020B0604020202020204" pitchFamily="34" charset="0"/>
              </a:rPr>
              <a:t>   </a:t>
            </a:r>
            <a:br>
              <a:rPr lang="ru-RU" sz="2000" dirty="0" smtClean="0">
                <a:solidFill>
                  <a:schemeClr val="accent6">
                    <a:lumMod val="50000"/>
                  </a:schemeClr>
                </a:solidFill>
                <a:latin typeface="Arial" panose="020B0604020202020204" pitchFamily="34" charset="0"/>
                <a:cs typeface="Arial" panose="020B0604020202020204" pitchFamily="34" charset="0"/>
              </a:rPr>
            </a:br>
            <a:r>
              <a:rPr lang="ru-RU" sz="2000" dirty="0" smtClean="0">
                <a:solidFill>
                  <a:schemeClr val="accent6">
                    <a:lumMod val="50000"/>
                  </a:schemeClr>
                </a:solidFill>
                <a:latin typeface="Arial" panose="020B0604020202020204" pitchFamily="34" charset="0"/>
                <a:cs typeface="Arial" panose="020B0604020202020204" pitchFamily="34" charset="0"/>
              </a:rPr>
              <a:t>Установлена новая профессиональная лавка для жима штанги лежа до 600 кг    (</a:t>
            </a:r>
            <a:r>
              <a:rPr lang="en-US" sz="2000" dirty="0" smtClean="0">
                <a:solidFill>
                  <a:schemeClr val="accent6">
                    <a:lumMod val="50000"/>
                  </a:schemeClr>
                </a:solidFill>
                <a:latin typeface="Arial" panose="020B0604020202020204" pitchFamily="34" charset="0"/>
                <a:cs typeface="Arial" panose="020B0604020202020204" pitchFamily="34" charset="0"/>
              </a:rPr>
              <a:t>Iron King</a:t>
            </a:r>
            <a:r>
              <a:rPr lang="ru-RU" sz="2000" dirty="0" smtClean="0">
                <a:solidFill>
                  <a:schemeClr val="accent6">
                    <a:lumMod val="50000"/>
                  </a:schemeClr>
                </a:solidFill>
                <a:latin typeface="Arial" panose="020B0604020202020204" pitchFamily="34" charset="0"/>
                <a:cs typeface="Arial" panose="020B0604020202020204" pitchFamily="34" charset="0"/>
              </a:rPr>
              <a:t>).   </a:t>
            </a:r>
            <a:br>
              <a:rPr lang="ru-RU" sz="2000" dirty="0" smtClean="0">
                <a:solidFill>
                  <a:schemeClr val="accent6">
                    <a:lumMod val="50000"/>
                  </a:schemeClr>
                </a:solidFill>
                <a:latin typeface="Arial" panose="020B0604020202020204" pitchFamily="34" charset="0"/>
                <a:cs typeface="Arial" panose="020B0604020202020204" pitchFamily="34" charset="0"/>
              </a:rPr>
            </a:br>
            <a:r>
              <a:rPr lang="ru-RU" sz="2000" dirty="0" smtClean="0">
                <a:solidFill>
                  <a:schemeClr val="accent6">
                    <a:lumMod val="50000"/>
                  </a:schemeClr>
                </a:solidFill>
                <a:latin typeface="Arial" panose="020B0604020202020204" pitchFamily="34" charset="0"/>
                <a:cs typeface="Arial" panose="020B0604020202020204" pitchFamily="34" charset="0"/>
              </a:rPr>
              <a:t>    </a:t>
            </a:r>
            <a:br>
              <a:rPr lang="ru-RU" sz="2000" dirty="0" smtClean="0">
                <a:solidFill>
                  <a:schemeClr val="accent6">
                    <a:lumMod val="50000"/>
                  </a:schemeClr>
                </a:solidFill>
                <a:latin typeface="Arial" panose="020B0604020202020204" pitchFamily="34" charset="0"/>
                <a:cs typeface="Arial" panose="020B0604020202020204" pitchFamily="34" charset="0"/>
              </a:rPr>
            </a:br>
            <a:r>
              <a:rPr lang="ru-RU" sz="2000" dirty="0" smtClean="0">
                <a:solidFill>
                  <a:schemeClr val="accent6">
                    <a:lumMod val="50000"/>
                  </a:schemeClr>
                </a:solidFill>
                <a:latin typeface="Arial" panose="020B0604020202020204" pitchFamily="34" charset="0"/>
                <a:cs typeface="Arial" panose="020B0604020202020204" pitchFamily="34" charset="0"/>
              </a:rPr>
              <a:t>  Установлена профессиональная горизонтальная лавка для пресса (регулируемый угол наклона)  (</a:t>
            </a:r>
            <a:r>
              <a:rPr lang="en-US" sz="2000" dirty="0" smtClean="0">
                <a:solidFill>
                  <a:schemeClr val="accent6">
                    <a:lumMod val="50000"/>
                  </a:schemeClr>
                </a:solidFill>
                <a:latin typeface="Arial" panose="020B0604020202020204" pitchFamily="34" charset="0"/>
                <a:cs typeface="Arial" panose="020B0604020202020204" pitchFamily="34" charset="0"/>
              </a:rPr>
              <a:t>Iron King</a:t>
            </a:r>
            <a:r>
              <a:rPr lang="ru-RU" sz="2000" dirty="0" smtClean="0">
                <a:solidFill>
                  <a:schemeClr val="accent6">
                    <a:lumMod val="50000"/>
                  </a:schemeClr>
                </a:solidFill>
                <a:latin typeface="Arial" panose="020B0604020202020204" pitchFamily="34" charset="0"/>
                <a:cs typeface="Arial" panose="020B0604020202020204" pitchFamily="34" charset="0"/>
              </a:rPr>
              <a:t>). </a:t>
            </a:r>
            <a:br>
              <a:rPr lang="ru-RU" sz="2000" dirty="0" smtClean="0">
                <a:solidFill>
                  <a:schemeClr val="accent6">
                    <a:lumMod val="50000"/>
                  </a:schemeClr>
                </a:solidFill>
                <a:latin typeface="Arial" panose="020B0604020202020204" pitchFamily="34" charset="0"/>
                <a:cs typeface="Arial" panose="020B0604020202020204" pitchFamily="34" charset="0"/>
              </a:rPr>
            </a:br>
            <a:r>
              <a:rPr lang="ru-RU" sz="2000" dirty="0" smtClean="0">
                <a:solidFill>
                  <a:schemeClr val="accent6">
                    <a:lumMod val="50000"/>
                  </a:schemeClr>
                </a:solidFill>
                <a:latin typeface="Arial" panose="020B0604020202020204" pitchFamily="34" charset="0"/>
                <a:cs typeface="Arial" panose="020B0604020202020204" pitchFamily="34" charset="0"/>
              </a:rPr>
              <a:t>     </a:t>
            </a:r>
            <a:br>
              <a:rPr lang="ru-RU" sz="2000" dirty="0" smtClean="0">
                <a:solidFill>
                  <a:schemeClr val="accent6">
                    <a:lumMod val="50000"/>
                  </a:schemeClr>
                </a:solidFill>
                <a:latin typeface="Arial" panose="020B0604020202020204" pitchFamily="34" charset="0"/>
                <a:cs typeface="Arial" panose="020B0604020202020204" pitchFamily="34" charset="0"/>
              </a:rPr>
            </a:br>
            <a:r>
              <a:rPr lang="ru-RU" sz="2000" dirty="0" smtClean="0">
                <a:solidFill>
                  <a:schemeClr val="accent6">
                    <a:lumMod val="50000"/>
                  </a:schemeClr>
                </a:solidFill>
                <a:latin typeface="Arial" panose="020B0604020202020204" pitchFamily="34" charset="0"/>
                <a:cs typeface="Arial" panose="020B0604020202020204" pitchFamily="34" charset="0"/>
              </a:rPr>
              <a:t> На взносы членов клуба приобретена профессиональная многофункциональная шведская стенка кг (</a:t>
            </a:r>
            <a:r>
              <a:rPr lang="en-US" sz="2000" dirty="0" smtClean="0">
                <a:solidFill>
                  <a:schemeClr val="accent6">
                    <a:lumMod val="50000"/>
                  </a:schemeClr>
                </a:solidFill>
                <a:latin typeface="Arial" panose="020B0604020202020204" pitchFamily="34" charset="0"/>
                <a:cs typeface="Arial" panose="020B0604020202020204" pitchFamily="34" charset="0"/>
              </a:rPr>
              <a:t>Iron King</a:t>
            </a:r>
            <a:r>
              <a:rPr lang="ru-RU" sz="2000" dirty="0" smtClean="0">
                <a:solidFill>
                  <a:schemeClr val="accent6">
                    <a:lumMod val="50000"/>
                  </a:schemeClr>
                </a:solidFill>
                <a:latin typeface="Arial" panose="020B0604020202020204" pitchFamily="34" charset="0"/>
                <a:cs typeface="Arial" panose="020B0604020202020204" pitchFamily="34" charset="0"/>
              </a:rPr>
              <a:t>), прорезиненные блины диаметром 51 см (4 шт. по 15 кг и               4шт. по 20 кг).</a:t>
            </a:r>
            <a:endParaRPr lang="ru-RU" sz="2000" dirty="0">
              <a:solidFill>
                <a:schemeClr val="accent6">
                  <a:lumMod val="50000"/>
                </a:schemeClr>
              </a:solidFill>
              <a:latin typeface="Arial" panose="020B0604020202020204" pitchFamily="34" charset="0"/>
              <a:cs typeface="Arial" panose="020B0604020202020204" pitchFamily="34" charset="0"/>
            </a:endParaRPr>
          </a:p>
        </p:txBody>
      </p:sp>
      <p:pic>
        <p:nvPicPr>
          <p:cNvPr id="5" name="Объект 4"/>
          <p:cNvPicPr>
            <a:picLocks noGrp="1" noChangeAspect="1"/>
          </p:cNvPicPr>
          <p:nvPr>
            <p:ph sz="half" idx="1"/>
          </p:nvPr>
        </p:nvPicPr>
        <p:blipFill>
          <a:blip r:embed="rId3" cstate="print">
            <a:extLst>
              <a:ext uri="{28A0092B-C50C-407E-A947-70E740481C1C}">
                <a14:useLocalDpi xmlns:a14="http://schemas.microsoft.com/office/drawing/2010/main" xmlns="" val="0"/>
              </a:ext>
            </a:extLst>
          </a:blip>
          <a:stretch>
            <a:fillRect/>
          </a:stretch>
        </p:blipFill>
        <p:spPr>
          <a:xfrm>
            <a:off x="5868145" y="186605"/>
            <a:ext cx="3118816" cy="2339111"/>
          </a:xfrm>
        </p:spPr>
      </p:pic>
      <p:pic>
        <p:nvPicPr>
          <p:cNvPr id="6" name="Объект 5"/>
          <p:cNvPicPr>
            <a:picLocks noGrp="1" noChangeAspect="1"/>
          </p:cNvPicPr>
          <p:nvPr>
            <p:ph sz="half" idx="2"/>
          </p:nvPr>
        </p:nvPicPr>
        <p:blipFill>
          <a:blip r:embed="rId4" cstate="print">
            <a:extLst>
              <a:ext uri="{28A0092B-C50C-407E-A947-70E740481C1C}">
                <a14:useLocalDpi xmlns:a14="http://schemas.microsoft.com/office/drawing/2010/main" xmlns="" val="0"/>
              </a:ext>
            </a:extLst>
          </a:blip>
          <a:stretch>
            <a:fillRect/>
          </a:stretch>
        </p:blipFill>
        <p:spPr>
          <a:xfrm>
            <a:off x="4300840" y="4221088"/>
            <a:ext cx="2713906" cy="2035429"/>
          </a:xfrm>
        </p:spPr>
      </p:pic>
      <p:pic>
        <p:nvPicPr>
          <p:cNvPr id="7" name="Рисунок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4300840" y="1844824"/>
            <a:ext cx="3024336" cy="2268253"/>
          </a:xfrm>
          <a:prstGeom prst="rect">
            <a:avLst/>
          </a:prstGeom>
        </p:spPr>
      </p:pic>
      <p:pic>
        <p:nvPicPr>
          <p:cNvPr id="3" name="Рисунок 2"/>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7141890" y="3284984"/>
            <a:ext cx="1880864" cy="3340880"/>
          </a:xfrm>
          <a:prstGeom prst="rect">
            <a:avLst/>
          </a:prstGeom>
        </p:spPr>
      </p:pic>
    </p:spTree>
    <p:custDataLst>
      <p:tags r:id="rId1"/>
    </p:custDataLst>
    <p:extLst>
      <p:ext uri="{BB962C8B-B14F-4D97-AF65-F5344CB8AC3E}">
        <p14:creationId xmlns:p14="http://schemas.microsoft.com/office/powerpoint/2010/main" xmlns="" val="3466027803"/>
      </p:ext>
    </p:extLst>
  </p:cSld>
  <p:clrMapOvr>
    <a:masterClrMapping/>
  </p:clrMapOvr>
  <mc:AlternateContent xmlns:mc="http://schemas.openxmlformats.org/markup-compatibility/2006">
    <mc:Choice xmlns:p14="http://schemas.microsoft.com/office/powerpoint/2010/main" xmlns="" Requires="p14">
      <p:transition p14:dur="10" advTm="12419"/>
    </mc:Choice>
    <mc:Fallback>
      <p:transition advTm="124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800" decel="100000"/>
                                        <p:tgtEl>
                                          <p:spTgt spid="7"/>
                                        </p:tgtEl>
                                      </p:cBhvr>
                                    </p:animEffect>
                                    <p:anim calcmode="lin" valueType="num">
                                      <p:cBhvr>
                                        <p:cTn id="18" dur="800" decel="100000" fill="hold"/>
                                        <p:tgtEl>
                                          <p:spTgt spid="7"/>
                                        </p:tgtEl>
                                        <p:attrNameLst>
                                          <p:attrName>style.rotation</p:attrName>
                                        </p:attrNameLst>
                                      </p:cBhvr>
                                      <p:tavLst>
                                        <p:tav tm="0">
                                          <p:val>
                                            <p:fltVal val="-90"/>
                                          </p:val>
                                        </p:tav>
                                        <p:tav tm="100000">
                                          <p:val>
                                            <p:fltVal val="0"/>
                                          </p:val>
                                        </p:tav>
                                      </p:tavLst>
                                    </p:anim>
                                    <p:anim calcmode="lin" valueType="num">
                                      <p:cBhvr>
                                        <p:cTn id="19" dur="800" decel="100000" fill="hold"/>
                                        <p:tgtEl>
                                          <p:spTgt spid="7"/>
                                        </p:tgtEl>
                                        <p:attrNameLst>
                                          <p:attrName>ppt_x</p:attrName>
                                        </p:attrNameLst>
                                      </p:cBhvr>
                                      <p:tavLst>
                                        <p:tav tm="0">
                                          <p:val>
                                            <p:strVal val="#ppt_x+0.4"/>
                                          </p:val>
                                        </p:tav>
                                        <p:tav tm="100000">
                                          <p:val>
                                            <p:strVal val="#ppt_x-0.05"/>
                                          </p:val>
                                        </p:tav>
                                      </p:tavLst>
                                    </p:anim>
                                    <p:anim calcmode="lin" valueType="num">
                                      <p:cBhvr>
                                        <p:cTn id="20" dur="800" decel="100000" fill="hold"/>
                                        <p:tgtEl>
                                          <p:spTgt spid="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500" fill="hold"/>
                                        <p:tgtEl>
                                          <p:spTgt spid="3"/>
                                        </p:tgtEl>
                                        <p:attrNameLst>
                                          <p:attrName>ppt_w</p:attrName>
                                        </p:attrNameLst>
                                      </p:cBhvr>
                                      <p:tavLst>
                                        <p:tav tm="0">
                                          <p:val>
                                            <p:fltVal val="0"/>
                                          </p:val>
                                        </p:tav>
                                        <p:tav tm="100000">
                                          <p:val>
                                            <p:strVal val="#ppt_w"/>
                                          </p:val>
                                        </p:tav>
                                      </p:tavLst>
                                    </p:anim>
                                    <p:anim calcmode="lin" valueType="num">
                                      <p:cBhvr>
                                        <p:cTn id="35" dur="500" fill="hold"/>
                                        <p:tgtEl>
                                          <p:spTgt spid="3"/>
                                        </p:tgtEl>
                                        <p:attrNameLst>
                                          <p:attrName>ppt_h</p:attrName>
                                        </p:attrNameLst>
                                      </p:cBhvr>
                                      <p:tavLst>
                                        <p:tav tm="0">
                                          <p:val>
                                            <p:fltVal val="0"/>
                                          </p:val>
                                        </p:tav>
                                        <p:tav tm="100000">
                                          <p:val>
                                            <p:strVal val="#ppt_h"/>
                                          </p:val>
                                        </p:tav>
                                      </p:tavLst>
                                    </p:anim>
                                    <p:animEffect transition="in" filter="fade">
                                      <p:cBhvr>
                                        <p:cTn id="3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p:cNvPicPr>
            <a:picLocks noGrp="1" noChangeAspect="1" noChangeArrowheads="1"/>
          </p:cNvPicPr>
          <p:nvPr>
            <p:ph idx="1"/>
          </p:nvPr>
        </p:nvPicPr>
        <p:blipFill>
          <a:blip r:embed="rId4" cstate="print"/>
          <a:srcRect/>
          <a:stretch>
            <a:fillRect/>
          </a:stretch>
        </p:blipFill>
        <p:spPr bwMode="auto">
          <a:xfrm>
            <a:off x="108012" y="116632"/>
            <a:ext cx="3707904" cy="2780928"/>
          </a:xfrm>
          <a:prstGeom prst="rect">
            <a:avLst/>
          </a:prstGeom>
          <a:noFill/>
          <a:ln w="9525">
            <a:noFill/>
            <a:miter lim="800000"/>
            <a:headEnd/>
            <a:tailEnd/>
          </a:ln>
          <a:effectLst/>
        </p:spPr>
      </p:pic>
      <p:pic>
        <p:nvPicPr>
          <p:cNvPr id="12" name="Picture 3"/>
          <p:cNvPicPr>
            <a:picLocks noChangeAspect="1" noChangeArrowheads="1"/>
          </p:cNvPicPr>
          <p:nvPr/>
        </p:nvPicPr>
        <p:blipFill>
          <a:blip r:embed="rId5" cstate="print"/>
          <a:srcRect/>
          <a:stretch>
            <a:fillRect/>
          </a:stretch>
        </p:blipFill>
        <p:spPr bwMode="auto">
          <a:xfrm>
            <a:off x="5141809" y="3789040"/>
            <a:ext cx="3936437" cy="2952328"/>
          </a:xfrm>
          <a:prstGeom prst="rect">
            <a:avLst/>
          </a:prstGeom>
          <a:noFill/>
          <a:ln w="9525">
            <a:noFill/>
            <a:miter lim="800000"/>
            <a:headEnd/>
            <a:tailEnd/>
          </a:ln>
          <a:effectLst/>
        </p:spPr>
      </p:pic>
      <p:pic>
        <p:nvPicPr>
          <p:cNvPr id="4" name="Рисунок 3" descr="IMG_20171127_171126.jpg"/>
          <p:cNvPicPr>
            <a:picLocks noChangeAspect="1"/>
          </p:cNvPicPr>
          <p:nvPr/>
        </p:nvPicPr>
        <p:blipFill>
          <a:blip r:embed="rId6" cstate="print"/>
          <a:stretch>
            <a:fillRect/>
          </a:stretch>
        </p:blipFill>
        <p:spPr>
          <a:xfrm>
            <a:off x="214616" y="3779728"/>
            <a:ext cx="3851920" cy="2888940"/>
          </a:xfrm>
          <a:prstGeom prst="rect">
            <a:avLst/>
          </a:prstGeom>
        </p:spPr>
      </p:pic>
      <p:pic>
        <p:nvPicPr>
          <p:cNvPr id="8" name="Рисунок 7" descr="IMG_20171127_170855.jpg"/>
          <p:cNvPicPr>
            <a:picLocks noChangeAspect="1"/>
          </p:cNvPicPr>
          <p:nvPr/>
        </p:nvPicPr>
        <p:blipFill>
          <a:blip r:embed="rId7" cstate="print"/>
          <a:stretch>
            <a:fillRect/>
          </a:stretch>
        </p:blipFill>
        <p:spPr>
          <a:xfrm>
            <a:off x="5364088" y="116632"/>
            <a:ext cx="3491880" cy="2618910"/>
          </a:xfrm>
          <a:prstGeom prst="rect">
            <a:avLst/>
          </a:prstGeom>
        </p:spPr>
      </p:pic>
      <p:pic>
        <p:nvPicPr>
          <p:cNvPr id="5" name="Рисунок 4" descr="IMG_20171127_171019.jpg"/>
          <p:cNvPicPr>
            <a:picLocks noChangeAspect="1"/>
          </p:cNvPicPr>
          <p:nvPr/>
        </p:nvPicPr>
        <p:blipFill>
          <a:blip r:embed="rId8" cstate="print"/>
          <a:stretch>
            <a:fillRect/>
          </a:stretch>
        </p:blipFill>
        <p:spPr>
          <a:xfrm>
            <a:off x="2699792" y="2132856"/>
            <a:ext cx="3635896" cy="2726922"/>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xmlns="" Requires="p14">
      <p:transition p14:dur="10" advTm="7128"/>
    </mc:Choice>
    <mc:Fallback>
      <p:transition advTm="71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rgbClr val="3333CC"/>
                </a:solidFill>
              </a:rPr>
              <a:t>Финансирование </a:t>
            </a:r>
            <a:endParaRPr lang="ru-RU" b="1" dirty="0">
              <a:solidFill>
                <a:srgbClr val="3333CC"/>
              </a:solidFill>
            </a:endParaRPr>
          </a:p>
        </p:txBody>
      </p:sp>
      <p:sp>
        <p:nvSpPr>
          <p:cNvPr id="3" name="Содержимое 2"/>
          <p:cNvSpPr>
            <a:spLocks noGrp="1"/>
          </p:cNvSpPr>
          <p:nvPr>
            <p:ph idx="1"/>
          </p:nvPr>
        </p:nvSpPr>
        <p:spPr/>
        <p:txBody>
          <a:bodyPr>
            <a:normAutofit lnSpcReduction="10000"/>
          </a:bodyPr>
          <a:lstStyle/>
          <a:p>
            <a:pPr>
              <a:buNone/>
            </a:pPr>
            <a:r>
              <a:rPr lang="ru-RU" dirty="0" smtClean="0">
                <a:solidFill>
                  <a:srgbClr val="C00000"/>
                </a:solidFill>
              </a:rPr>
              <a:t>Клуб осуществляет свою деятельность благодаря:</a:t>
            </a:r>
          </a:p>
          <a:p>
            <a:pPr>
              <a:buFont typeface="Wingdings" pitchFamily="2" charset="2"/>
              <a:buChar char="ü"/>
            </a:pPr>
            <a:r>
              <a:rPr lang="ru-RU" dirty="0" smtClean="0">
                <a:solidFill>
                  <a:srgbClr val="C00000"/>
                </a:solidFill>
              </a:rPr>
              <a:t>Поддержке Администрации ЗАТО Северск (Управление молодежной и семейной политики, культуры и спорта);</a:t>
            </a:r>
          </a:p>
          <a:p>
            <a:pPr>
              <a:buFont typeface="Wingdings" pitchFamily="2" charset="2"/>
              <a:buChar char="ü"/>
            </a:pPr>
            <a:r>
              <a:rPr lang="ru-RU" dirty="0" smtClean="0">
                <a:solidFill>
                  <a:srgbClr val="C00000"/>
                </a:solidFill>
              </a:rPr>
              <a:t>Поддержке детско-юношеской спортивной школы «Смена»;</a:t>
            </a:r>
          </a:p>
          <a:p>
            <a:pPr>
              <a:buFont typeface="Wingdings" pitchFamily="2" charset="2"/>
              <a:buChar char="ü"/>
            </a:pPr>
            <a:r>
              <a:rPr lang="ru-RU" dirty="0" smtClean="0">
                <a:solidFill>
                  <a:srgbClr val="C00000"/>
                </a:solidFill>
              </a:rPr>
              <a:t>Пожертвования членов клуба на развитие клуба.</a:t>
            </a:r>
          </a:p>
          <a:p>
            <a:pPr>
              <a:buNone/>
            </a:pPr>
            <a:endParaRPr lang="ru-RU" dirty="0" smtClean="0"/>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p14:dur="10" advTm="7442"/>
    </mc:Choice>
    <mc:Fallback>
      <p:transition advTm="74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0" end="0"/>
                                            </p:txEl>
                                          </p:spTgt>
                                        </p:tgtEl>
                                      </p:cBhvr>
                                    </p:animEffect>
                                  </p:childTnLst>
                                </p:cTn>
                              </p:par>
                              <p:par>
                                <p:cTn id="16" presetID="31"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1" end="1"/>
                                            </p:txEl>
                                          </p:spTgt>
                                        </p:tgtEl>
                                      </p:cBhvr>
                                    </p:animEffect>
                                  </p:childTnLst>
                                </p:cTn>
                              </p:par>
                              <p:par>
                                <p:cTn id="22" presetID="31"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6"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7" dur="1000"/>
                                        <p:tgtEl>
                                          <p:spTgt spid="3">
                                            <p:txEl>
                                              <p:pRg st="2" end="2"/>
                                            </p:txEl>
                                          </p:spTgt>
                                        </p:tgtEl>
                                      </p:cBhvr>
                                    </p:animEffect>
                                  </p:childTnLst>
                                </p:cTn>
                              </p:par>
                              <p:par>
                                <p:cTn id="28" presetID="31" presetClass="entr" presetSubtype="0" fill="hold" nodeType="with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p:cTn id="30"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2"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3"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435280" cy="1228998"/>
          </a:xfrm>
        </p:spPr>
        <p:txBody>
          <a:bodyPr>
            <a:noAutofit/>
          </a:bodyPr>
          <a:lstStyle/>
          <a:p>
            <a:pPr algn="ctr"/>
            <a:r>
              <a:rPr lang="ru-RU" sz="3000" b="1" dirty="0" smtClean="0">
                <a:solidFill>
                  <a:srgbClr val="CC3399"/>
                </a:solidFill>
              </a:rPr>
              <a:t>Программа физкультурно-оздоровительной направленности, организация и участие в спортивных мероприятиях</a:t>
            </a:r>
            <a:endParaRPr lang="ru-RU" sz="3000" b="1" dirty="0">
              <a:solidFill>
                <a:srgbClr val="CC3399"/>
              </a:solidFill>
            </a:endParaRPr>
          </a:p>
        </p:txBody>
      </p:sp>
      <p:sp>
        <p:nvSpPr>
          <p:cNvPr id="3" name="Содержимое 2"/>
          <p:cNvSpPr>
            <a:spLocks noGrp="1"/>
          </p:cNvSpPr>
          <p:nvPr>
            <p:ph idx="1"/>
          </p:nvPr>
        </p:nvSpPr>
        <p:spPr/>
        <p:txBody>
          <a:bodyPr>
            <a:normAutofit fontScale="70000" lnSpcReduction="20000"/>
          </a:bodyPr>
          <a:lstStyle/>
          <a:p>
            <a:pPr indent="342900" algn="just">
              <a:buNone/>
            </a:pPr>
            <a:r>
              <a:rPr lang="ru-RU" dirty="0" smtClean="0">
                <a:solidFill>
                  <a:srgbClr val="000099"/>
                </a:solidFill>
              </a:rPr>
              <a:t>Ежегодно СК «Аполлон» совместно с УМПС </a:t>
            </a:r>
            <a:r>
              <a:rPr lang="ru-RU" dirty="0" err="1" smtClean="0">
                <a:solidFill>
                  <a:srgbClr val="000099"/>
                </a:solidFill>
              </a:rPr>
              <a:t>КиС</a:t>
            </a:r>
            <a:r>
              <a:rPr lang="ru-RU" dirty="0" smtClean="0">
                <a:solidFill>
                  <a:srgbClr val="000099"/>
                </a:solidFill>
              </a:rPr>
              <a:t> Администрации ЗАТО Северск, организовывает и участвует в следующих спортивных мероприятиях:</a:t>
            </a:r>
          </a:p>
          <a:p>
            <a:pPr indent="342900" algn="just">
              <a:buNone/>
            </a:pPr>
            <a:endParaRPr lang="ru-RU" sz="1400" dirty="0" smtClean="0">
              <a:solidFill>
                <a:srgbClr val="000099"/>
              </a:solidFill>
            </a:endParaRPr>
          </a:p>
          <a:p>
            <a:pPr indent="342900">
              <a:buFont typeface="Wingdings" pitchFamily="2" charset="2"/>
              <a:buChar char="ü"/>
            </a:pPr>
            <a:r>
              <a:rPr lang="ru-RU" dirty="0" smtClean="0">
                <a:solidFill>
                  <a:srgbClr val="000099"/>
                </a:solidFill>
              </a:rPr>
              <a:t>Соревнования между клубами по зимнему футболу (февраль-март)</a:t>
            </a:r>
          </a:p>
          <a:p>
            <a:pPr indent="0">
              <a:buNone/>
            </a:pPr>
            <a:endParaRPr lang="ru-RU" sz="1300" dirty="0" smtClean="0">
              <a:solidFill>
                <a:srgbClr val="000099"/>
              </a:solidFill>
            </a:endParaRPr>
          </a:p>
          <a:p>
            <a:pPr indent="342900">
              <a:buFont typeface="Wingdings" pitchFamily="2" charset="2"/>
              <a:buChar char="ü"/>
            </a:pPr>
            <a:r>
              <a:rPr lang="ru-RU" dirty="0" smtClean="0">
                <a:solidFill>
                  <a:srgbClr val="000099"/>
                </a:solidFill>
              </a:rPr>
              <a:t>Соревнования между клубами по жиму штанги лежа ( апрель, июнь)</a:t>
            </a:r>
          </a:p>
          <a:p>
            <a:pPr indent="0">
              <a:buNone/>
            </a:pPr>
            <a:endParaRPr lang="ru-RU" sz="1300" dirty="0" smtClean="0">
              <a:solidFill>
                <a:srgbClr val="000099"/>
              </a:solidFill>
            </a:endParaRPr>
          </a:p>
          <a:p>
            <a:pPr indent="342900">
              <a:buFont typeface="Wingdings" pitchFamily="2" charset="2"/>
              <a:buChar char="ü"/>
            </a:pPr>
            <a:r>
              <a:rPr lang="ru-RU" dirty="0" smtClean="0">
                <a:solidFill>
                  <a:srgbClr val="000099"/>
                </a:solidFill>
              </a:rPr>
              <a:t>Кроссфит (июль)</a:t>
            </a:r>
          </a:p>
          <a:p>
            <a:pPr indent="0">
              <a:buNone/>
            </a:pPr>
            <a:endParaRPr lang="ru-RU" sz="1400" dirty="0" smtClean="0">
              <a:solidFill>
                <a:srgbClr val="000099"/>
              </a:solidFill>
            </a:endParaRPr>
          </a:p>
          <a:p>
            <a:pPr indent="342900">
              <a:buFont typeface="Wingdings" pitchFamily="2" charset="2"/>
              <a:buChar char="ü"/>
            </a:pPr>
            <a:r>
              <a:rPr lang="ru-RU" dirty="0" smtClean="0">
                <a:solidFill>
                  <a:srgbClr val="000099"/>
                </a:solidFill>
              </a:rPr>
              <a:t>Силовой экстрим (август)</a:t>
            </a:r>
          </a:p>
          <a:p>
            <a:pPr indent="0">
              <a:buNone/>
            </a:pPr>
            <a:endParaRPr lang="ru-RU" sz="1400" dirty="0" smtClean="0">
              <a:solidFill>
                <a:srgbClr val="000099"/>
              </a:solidFill>
            </a:endParaRPr>
          </a:p>
          <a:p>
            <a:pPr indent="342900">
              <a:buFont typeface="Wingdings" pitchFamily="2" charset="2"/>
              <a:buChar char="ü"/>
            </a:pPr>
            <a:r>
              <a:rPr lang="ru-RU" dirty="0" err="1" smtClean="0">
                <a:solidFill>
                  <a:srgbClr val="000099"/>
                </a:solidFill>
              </a:rPr>
              <a:t>Стритбол</a:t>
            </a:r>
            <a:r>
              <a:rPr lang="ru-RU" dirty="0" smtClean="0">
                <a:solidFill>
                  <a:srgbClr val="000099"/>
                </a:solidFill>
              </a:rPr>
              <a:t> (сентябрь)</a:t>
            </a:r>
          </a:p>
          <a:p>
            <a:pPr indent="0">
              <a:buNone/>
            </a:pPr>
            <a:endParaRPr lang="ru-RU" sz="1400" dirty="0" smtClean="0">
              <a:solidFill>
                <a:srgbClr val="000099"/>
              </a:solidFill>
            </a:endParaRPr>
          </a:p>
          <a:p>
            <a:pPr indent="342900">
              <a:buFont typeface="Wingdings" pitchFamily="2" charset="2"/>
              <a:buChar char="ü"/>
            </a:pPr>
            <a:r>
              <a:rPr lang="ru-RU" dirty="0" smtClean="0">
                <a:solidFill>
                  <a:srgbClr val="000099"/>
                </a:solidFill>
              </a:rPr>
              <a:t> Настольный теннис  (ноябрь)</a:t>
            </a:r>
            <a:endParaRPr lang="ru-RU" dirty="0">
              <a:solidFill>
                <a:srgbClr val="000099"/>
              </a:solidFill>
            </a:endParaRP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p14:dur="10" advTm="9489"/>
    </mc:Choice>
    <mc:Fallback>
      <p:transition advTm="948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edge">
                                      <p:cBhvr>
                                        <p:cTn id="12" dur="2000"/>
                                        <p:tgtEl>
                                          <p:spTgt spid="3">
                                            <p:txEl>
                                              <p:pRg st="0" end="0"/>
                                            </p:txEl>
                                          </p:spTgt>
                                        </p:tgtEl>
                                      </p:cBhvr>
                                    </p:animEffect>
                                  </p:childTnLst>
                                </p:cTn>
                              </p:par>
                              <p:par>
                                <p:cTn id="13" presetID="2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edge">
                                      <p:cBhvr>
                                        <p:cTn id="15" dur="2000"/>
                                        <p:tgtEl>
                                          <p:spTgt spid="3">
                                            <p:txEl>
                                              <p:pRg st="2" end="2"/>
                                            </p:txEl>
                                          </p:spTgt>
                                        </p:tgtEl>
                                      </p:cBhvr>
                                    </p:animEffect>
                                  </p:childTnLst>
                                </p:cTn>
                              </p:par>
                              <p:par>
                                <p:cTn id="16" presetID="20" presetClass="entr" presetSubtype="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wedge">
                                      <p:cBhvr>
                                        <p:cTn id="18" dur="2000"/>
                                        <p:tgtEl>
                                          <p:spTgt spid="3">
                                            <p:txEl>
                                              <p:pRg st="4" end="4"/>
                                            </p:txEl>
                                          </p:spTgt>
                                        </p:tgtEl>
                                      </p:cBhvr>
                                    </p:animEffect>
                                  </p:childTnLst>
                                </p:cTn>
                              </p:par>
                              <p:par>
                                <p:cTn id="19" presetID="20"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wedge">
                                      <p:cBhvr>
                                        <p:cTn id="21" dur="2000"/>
                                        <p:tgtEl>
                                          <p:spTgt spid="3">
                                            <p:txEl>
                                              <p:pRg st="6" end="6"/>
                                            </p:txEl>
                                          </p:spTgt>
                                        </p:tgtEl>
                                      </p:cBhvr>
                                    </p:animEffect>
                                  </p:childTnLst>
                                </p:cTn>
                              </p:par>
                              <p:par>
                                <p:cTn id="22" presetID="20" presetClass="entr" presetSubtype="0" fill="hold" nodeType="withEffect">
                                  <p:stCondLst>
                                    <p:cond delay="0"/>
                                  </p:stCondLst>
                                  <p:childTnLst>
                                    <p:set>
                                      <p:cBhvr>
                                        <p:cTn id="23" dur="1" fill="hold">
                                          <p:stCondLst>
                                            <p:cond delay="0"/>
                                          </p:stCondLst>
                                        </p:cTn>
                                        <p:tgtEl>
                                          <p:spTgt spid="3">
                                            <p:txEl>
                                              <p:pRg st="8" end="8"/>
                                            </p:txEl>
                                          </p:spTgt>
                                        </p:tgtEl>
                                        <p:attrNameLst>
                                          <p:attrName>style.visibility</p:attrName>
                                        </p:attrNameLst>
                                      </p:cBhvr>
                                      <p:to>
                                        <p:strVal val="visible"/>
                                      </p:to>
                                    </p:set>
                                    <p:animEffect transition="in" filter="wedge">
                                      <p:cBhvr>
                                        <p:cTn id="24" dur="2000"/>
                                        <p:tgtEl>
                                          <p:spTgt spid="3">
                                            <p:txEl>
                                              <p:pRg st="8" end="8"/>
                                            </p:txEl>
                                          </p:spTgt>
                                        </p:tgtEl>
                                      </p:cBhvr>
                                    </p:animEffect>
                                  </p:childTnLst>
                                </p:cTn>
                              </p:par>
                              <p:par>
                                <p:cTn id="25" presetID="20" presetClass="entr" presetSubtype="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animEffect transition="in" filter="wedge">
                                      <p:cBhvr>
                                        <p:cTn id="27" dur="2000"/>
                                        <p:tgtEl>
                                          <p:spTgt spid="3">
                                            <p:txEl>
                                              <p:pRg st="10" end="10"/>
                                            </p:txEl>
                                          </p:spTgt>
                                        </p:tgtEl>
                                      </p:cBhvr>
                                    </p:animEffect>
                                  </p:childTnLst>
                                </p:cTn>
                              </p:par>
                              <p:par>
                                <p:cTn id="28" presetID="20" presetClass="entr" presetSubtype="0" fill="hold" nodeType="withEffect">
                                  <p:stCondLst>
                                    <p:cond delay="0"/>
                                  </p:stCondLst>
                                  <p:childTnLst>
                                    <p:set>
                                      <p:cBhvr>
                                        <p:cTn id="29" dur="1" fill="hold">
                                          <p:stCondLst>
                                            <p:cond delay="0"/>
                                          </p:stCondLst>
                                        </p:cTn>
                                        <p:tgtEl>
                                          <p:spTgt spid="3">
                                            <p:txEl>
                                              <p:pRg st="12" end="12"/>
                                            </p:txEl>
                                          </p:spTgt>
                                        </p:tgtEl>
                                        <p:attrNameLst>
                                          <p:attrName>style.visibility</p:attrName>
                                        </p:attrNameLst>
                                      </p:cBhvr>
                                      <p:to>
                                        <p:strVal val="visible"/>
                                      </p:to>
                                    </p:set>
                                    <p:animEffect transition="in" filter="wedge">
                                      <p:cBhvr>
                                        <p:cTn id="30" dur="20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24947" y="984422"/>
            <a:ext cx="3366933" cy="1606488"/>
          </a:xfrm>
        </p:spPr>
        <p:txBody>
          <a:bodyPr>
            <a:noAutofit/>
          </a:bodyPr>
          <a:lstStyle/>
          <a:p>
            <a:pPr marL="457200" indent="-457200" algn="just">
              <a:buFont typeface="Wingdings" panose="05000000000000000000" pitchFamily="2" charset="2"/>
              <a:buChar char="Ø"/>
            </a:pPr>
            <a:r>
              <a:rPr lang="ru-RU" sz="1800" dirty="0" smtClean="0">
                <a:solidFill>
                  <a:srgbClr val="990000"/>
                </a:solidFill>
                <a:latin typeface="Arial" panose="020B0604020202020204" pitchFamily="34" charset="0"/>
                <a:cs typeface="Arial" panose="020B0604020202020204" pitchFamily="34" charset="0"/>
              </a:rPr>
              <a:t>17 сентября 2017г. Кубок Сибири по силовым видам спорта «Живая сталь-2» (г. Кемерово)</a:t>
            </a:r>
            <a:endParaRPr lang="ru-RU" sz="1800" dirty="0"/>
          </a:p>
        </p:txBody>
      </p:sp>
      <p:sp>
        <p:nvSpPr>
          <p:cNvPr id="5" name="Текст 4"/>
          <p:cNvSpPr>
            <a:spLocks noGrp="1"/>
          </p:cNvSpPr>
          <p:nvPr>
            <p:ph type="body" idx="1"/>
          </p:nvPr>
        </p:nvSpPr>
        <p:spPr>
          <a:xfrm>
            <a:off x="117451" y="2515208"/>
            <a:ext cx="3528392" cy="1368152"/>
          </a:xfrm>
        </p:spPr>
        <p:txBody>
          <a:bodyPr>
            <a:noAutofit/>
          </a:bodyPr>
          <a:lstStyle/>
          <a:p>
            <a:pPr marL="285750" indent="-285750">
              <a:buFont typeface="Wingdings" panose="05000000000000000000" pitchFamily="2" charset="2"/>
              <a:buChar char="Ø"/>
            </a:pPr>
            <a:r>
              <a:rPr lang="ru-RU" sz="1800" b="0" dirty="0" smtClean="0">
                <a:solidFill>
                  <a:srgbClr val="990000"/>
                </a:solidFill>
                <a:latin typeface="Arial" panose="020B0604020202020204" pitchFamily="34" charset="0"/>
                <a:cs typeface="Arial" panose="020B0604020202020204" pitchFamily="34" charset="0"/>
              </a:rPr>
              <a:t>  18 ноября 2017 г.   </a:t>
            </a:r>
            <a:r>
              <a:rPr lang="ru-RU" sz="1800" b="0" dirty="0" err="1" smtClean="0">
                <a:solidFill>
                  <a:srgbClr val="990000"/>
                </a:solidFill>
                <a:latin typeface="Arial" panose="020B0604020202020204" pitchFamily="34" charset="0"/>
                <a:cs typeface="Arial" panose="020B0604020202020204" pitchFamily="34" charset="0"/>
              </a:rPr>
              <a:t>Мультитурнир</a:t>
            </a:r>
            <a:r>
              <a:rPr lang="ru-RU" sz="1800" b="0" dirty="0" smtClean="0">
                <a:solidFill>
                  <a:srgbClr val="990000"/>
                </a:solidFill>
                <a:latin typeface="Arial" panose="020B0604020202020204" pitchFamily="34" charset="0"/>
                <a:cs typeface="Arial" panose="020B0604020202020204" pitchFamily="34" charset="0"/>
              </a:rPr>
              <a:t> по силовым видам спорта </a:t>
            </a:r>
            <a:r>
              <a:rPr lang="en-US" sz="1800" b="0" dirty="0" err="1" smtClean="0">
                <a:solidFill>
                  <a:srgbClr val="990000"/>
                </a:solidFill>
                <a:latin typeface="Arial" panose="020B0604020202020204" pitchFamily="34" charset="0"/>
                <a:cs typeface="Arial" panose="020B0604020202020204" pitchFamily="34" charset="0"/>
              </a:rPr>
              <a:t>Ermak</a:t>
            </a:r>
            <a:r>
              <a:rPr lang="en-US" sz="1800" b="0" dirty="0" smtClean="0">
                <a:solidFill>
                  <a:srgbClr val="990000"/>
                </a:solidFill>
                <a:latin typeface="Arial" panose="020B0604020202020204" pitchFamily="34" charset="0"/>
                <a:cs typeface="Arial" panose="020B0604020202020204" pitchFamily="34" charset="0"/>
              </a:rPr>
              <a:t> Power Show II</a:t>
            </a:r>
            <a:r>
              <a:rPr lang="ru-RU" sz="1800" b="0" dirty="0" smtClean="0">
                <a:solidFill>
                  <a:srgbClr val="990000"/>
                </a:solidFill>
                <a:latin typeface="Arial" panose="020B0604020202020204" pitchFamily="34" charset="0"/>
                <a:cs typeface="Arial" panose="020B0604020202020204" pitchFamily="34" charset="0"/>
              </a:rPr>
              <a:t>(г. Томск)</a:t>
            </a:r>
            <a:endParaRPr lang="ru-RU" sz="1800" b="0" dirty="0">
              <a:solidFill>
                <a:srgbClr val="990000"/>
              </a:solidFill>
              <a:latin typeface="Arial" panose="020B0604020202020204" pitchFamily="34" charset="0"/>
              <a:cs typeface="Arial" panose="020B0604020202020204" pitchFamily="34" charset="0"/>
            </a:endParaRPr>
          </a:p>
        </p:txBody>
      </p:sp>
      <p:pic>
        <p:nvPicPr>
          <p:cNvPr id="11" name="Объект 10"/>
          <p:cNvPicPr>
            <a:picLocks noGrp="1" noChangeAspect="1"/>
          </p:cNvPicPr>
          <p:nvPr>
            <p:ph sz="half" idx="2"/>
          </p:nvPr>
        </p:nvPicPr>
        <p:blipFill>
          <a:blip r:embed="rId3" cstate="print">
            <a:extLst>
              <a:ext uri="{28A0092B-C50C-407E-A947-70E740481C1C}">
                <a14:useLocalDpi xmlns:a14="http://schemas.microsoft.com/office/drawing/2010/main" xmlns="" val="0"/>
              </a:ext>
            </a:extLst>
          </a:blip>
          <a:stretch>
            <a:fillRect/>
          </a:stretch>
        </p:blipFill>
        <p:spPr>
          <a:xfrm>
            <a:off x="3131840" y="4300023"/>
            <a:ext cx="1872208" cy="2340260"/>
          </a:xfrm>
        </p:spPr>
      </p:pic>
      <p:sp>
        <p:nvSpPr>
          <p:cNvPr id="9" name="Текст 6"/>
          <p:cNvSpPr txBox="1">
            <a:spLocks/>
          </p:cNvSpPr>
          <p:nvPr/>
        </p:nvSpPr>
        <p:spPr>
          <a:xfrm>
            <a:off x="135315" y="4967252"/>
            <a:ext cx="3422218" cy="864096"/>
          </a:xfrm>
          <a:prstGeom prst="rect">
            <a:avLst/>
          </a:prstGeom>
        </p:spPr>
        <p:txBody>
          <a:bodyPr vert="horz" lIns="91440" tIns="45720" rIns="91440" bIns="45720" rtlCol="0" anchor="b">
            <a:noAutofit/>
          </a:bodyPr>
          <a:lstStyle>
            <a:lvl1pPr marL="0" indent="0" algn="l" defTabSz="914400" rtl="0" eaLnBrk="1" latinLnBrk="0" hangingPunct="1">
              <a:spcBef>
                <a:spcPct val="20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9pPr>
          </a:lstStyle>
          <a:p>
            <a:pPr marL="342900" indent="-342900">
              <a:buFont typeface="Wingdings" panose="05000000000000000000" pitchFamily="2" charset="2"/>
              <a:buChar char="Ø"/>
            </a:pPr>
            <a:r>
              <a:rPr lang="ru-RU" sz="2000" b="0" dirty="0" smtClean="0">
                <a:solidFill>
                  <a:srgbClr val="990000"/>
                </a:solidFill>
                <a:latin typeface="Arial" panose="020B0604020202020204" pitchFamily="34" charset="0"/>
                <a:cs typeface="Arial" panose="020B0604020202020204" pitchFamily="34" charset="0"/>
              </a:rPr>
              <a:t>  29 апреля 2018 г. Чемпионат Томской области по силовым видам спорта </a:t>
            </a:r>
            <a:r>
              <a:rPr lang="en-US" sz="2000" b="0" dirty="0" smtClean="0">
                <a:solidFill>
                  <a:srgbClr val="990000"/>
                </a:solidFill>
                <a:latin typeface="Arial" panose="020B0604020202020204" pitchFamily="34" charset="0"/>
                <a:cs typeface="Arial" panose="020B0604020202020204" pitchFamily="34" charset="0"/>
              </a:rPr>
              <a:t>Power Zone II</a:t>
            </a:r>
            <a:r>
              <a:rPr lang="ru-RU" sz="2000" b="0" dirty="0" smtClean="0">
                <a:solidFill>
                  <a:srgbClr val="990000"/>
                </a:solidFill>
                <a:latin typeface="Arial" panose="020B0604020202020204" pitchFamily="34" charset="0"/>
                <a:cs typeface="Arial" panose="020B0604020202020204" pitchFamily="34" charset="0"/>
              </a:rPr>
              <a:t>.</a:t>
            </a:r>
          </a:p>
        </p:txBody>
      </p:sp>
      <p:sp>
        <p:nvSpPr>
          <p:cNvPr id="10" name="Текст 4"/>
          <p:cNvSpPr txBox="1">
            <a:spLocks/>
          </p:cNvSpPr>
          <p:nvPr/>
        </p:nvSpPr>
        <p:spPr>
          <a:xfrm>
            <a:off x="135315" y="3883360"/>
            <a:ext cx="4040188" cy="639762"/>
          </a:xfrm>
          <a:prstGeom prst="rect">
            <a:avLst/>
          </a:prstGeom>
        </p:spPr>
        <p:txBody>
          <a:bodyPr vert="horz" lIns="91440" tIns="45720" rIns="91440" bIns="45720" rtlCol="0" anchor="b">
            <a:normAutofit/>
          </a:bodyPr>
          <a:lstStyle>
            <a:lvl1pPr marL="0" indent="0" algn="l" defTabSz="914400" rtl="0" eaLnBrk="1" latinLnBrk="0" hangingPunct="1">
              <a:spcBef>
                <a:spcPct val="20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600" b="1" kern="1200">
                <a:solidFill>
                  <a:schemeClr val="tx1"/>
                </a:solidFill>
                <a:latin typeface="+mn-lt"/>
                <a:ea typeface="+mn-ea"/>
                <a:cs typeface="+mn-cs"/>
              </a:defRPr>
            </a:lvl9pPr>
          </a:lstStyle>
          <a:p>
            <a:endParaRPr lang="ru-RU" dirty="0" smtClean="0"/>
          </a:p>
        </p:txBody>
      </p:sp>
      <p:pic>
        <p:nvPicPr>
          <p:cNvPr id="14" name="Рисунок 1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444208" y="984422"/>
            <a:ext cx="2629694" cy="1859275"/>
          </a:xfrm>
          <a:prstGeom prst="rect">
            <a:avLst/>
          </a:prstGeom>
        </p:spPr>
      </p:pic>
      <p:pic>
        <p:nvPicPr>
          <p:cNvPr id="16" name="Рисунок 1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3557533" y="980728"/>
            <a:ext cx="2062577" cy="2408852"/>
          </a:xfrm>
          <a:prstGeom prst="rect">
            <a:avLst/>
          </a:prstGeom>
        </p:spPr>
      </p:pic>
      <p:pic>
        <p:nvPicPr>
          <p:cNvPr id="3" name="Рисунок 2"/>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5004048" y="2843697"/>
            <a:ext cx="2016224" cy="2688299"/>
          </a:xfrm>
          <a:prstGeom prst="rect">
            <a:avLst/>
          </a:prstGeom>
        </p:spPr>
      </p:pic>
      <p:pic>
        <p:nvPicPr>
          <p:cNvPr id="6" name="Рисунок 5"/>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6876257" y="4127191"/>
            <a:ext cx="2028836" cy="2705114"/>
          </a:xfrm>
          <a:prstGeom prst="rect">
            <a:avLst/>
          </a:prstGeom>
        </p:spPr>
      </p:pic>
      <p:sp>
        <p:nvSpPr>
          <p:cNvPr id="12" name="Заголовок 3"/>
          <p:cNvSpPr txBox="1">
            <a:spLocks/>
          </p:cNvSpPr>
          <p:nvPr/>
        </p:nvSpPr>
        <p:spPr>
          <a:xfrm>
            <a:off x="395536" y="307572"/>
            <a:ext cx="3384376" cy="160648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endParaRPr lang="ru-RU" sz="1800" dirty="0"/>
          </a:p>
        </p:txBody>
      </p:sp>
      <p:sp>
        <p:nvSpPr>
          <p:cNvPr id="13" name="Заголовок 3"/>
          <p:cNvSpPr txBox="1">
            <a:spLocks/>
          </p:cNvSpPr>
          <p:nvPr/>
        </p:nvSpPr>
        <p:spPr>
          <a:xfrm>
            <a:off x="827584" y="77137"/>
            <a:ext cx="7416824" cy="1033679"/>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3000" b="1" dirty="0" smtClean="0">
                <a:solidFill>
                  <a:srgbClr val="CC3399"/>
                </a:solidFill>
                <a:latin typeface="Arial" panose="020B0604020202020204" pitchFamily="34" charset="0"/>
                <a:cs typeface="Arial" panose="020B0604020202020204" pitchFamily="34" charset="0"/>
              </a:rPr>
              <a:t>Участие в спортивных мероприятиях</a:t>
            </a:r>
            <a:endParaRPr lang="ru-RU" sz="3000" b="1" dirty="0">
              <a:solidFill>
                <a:srgbClr val="CC3399"/>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xmlns="" val="3268456027"/>
      </p:ext>
    </p:extLst>
  </p:cSld>
  <p:clrMapOvr>
    <a:masterClrMapping/>
  </p:clrMapOvr>
  <mc:AlternateContent xmlns:mc="http://schemas.openxmlformats.org/markup-compatibility/2006">
    <mc:Choice xmlns:p14="http://schemas.microsoft.com/office/powerpoint/2010/main" xmlns="" Requires="p14">
      <p:transition p14:dur="10" advTm="17083"/>
    </mc:Choice>
    <mc:Fallback>
      <p:transition advTm="1708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wipe(down)">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box(in)">
                                      <p:cBhvr>
                                        <p:cTn id="17" dur="20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box(in)">
                                      <p:cBhvr>
                                        <p:cTn id="22" dur="20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anim calcmode="lin" valueType="num">
                                      <p:cBhvr>
                                        <p:cTn id="33" dur="1000" fill="hold"/>
                                        <p:tgtEl>
                                          <p:spTgt spid="3"/>
                                        </p:tgtEl>
                                        <p:attrNameLst>
                                          <p:attrName>ppt_x</p:attrName>
                                        </p:attrNameLst>
                                      </p:cBhvr>
                                      <p:tavLst>
                                        <p:tav tm="0">
                                          <p:val>
                                            <p:strVal val="#ppt_x"/>
                                          </p:val>
                                        </p:tav>
                                        <p:tav tm="100000">
                                          <p:val>
                                            <p:strVal val="#ppt_x"/>
                                          </p:val>
                                        </p:tav>
                                      </p:tavLst>
                                    </p:anim>
                                    <p:anim calcmode="lin" valueType="num">
                                      <p:cBhvr>
                                        <p:cTn id="3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ppt_x"/>
                                          </p:val>
                                        </p:tav>
                                        <p:tav tm="100000">
                                          <p:val>
                                            <p:strVal val="#ppt_x"/>
                                          </p:val>
                                        </p:tav>
                                      </p:tavLst>
                                    </p:anim>
                                    <p:anim calcmode="lin" valueType="num">
                                      <p:cBhvr additive="base">
                                        <p:cTn id="4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8" presetClass="entr" presetSubtype="12" fill="hold" nodeType="click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strips(downLeft)">
                                      <p:cBhvr>
                                        <p:cTn id="45" dur="500"/>
                                        <p:tgtEl>
                                          <p:spTgt spid="11"/>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12" fill="hold" nodeType="click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strips(downLeft)">
                                      <p:cBhvr>
                                        <p:cTn id="5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467544" y="620688"/>
            <a:ext cx="5832648" cy="864096"/>
          </a:xfrm>
        </p:spPr>
        <p:txBody>
          <a:bodyPr>
            <a:normAutofit fontScale="92500" lnSpcReduction="20000"/>
          </a:bodyPr>
          <a:lstStyle/>
          <a:p>
            <a:pPr marL="342900" indent="-342900">
              <a:buFont typeface="Wingdings" panose="05000000000000000000" pitchFamily="2" charset="2"/>
              <a:buChar char="Ø"/>
            </a:pPr>
            <a:r>
              <a:rPr lang="en-US" sz="2000" b="0" dirty="0">
                <a:solidFill>
                  <a:srgbClr val="990000"/>
                </a:solidFill>
                <a:latin typeface="Arial" panose="020B0604020202020204" pitchFamily="34" charset="0"/>
                <a:cs typeface="Arial" panose="020B0604020202020204" pitchFamily="34" charset="0"/>
              </a:rPr>
              <a:t>26 </a:t>
            </a:r>
            <a:r>
              <a:rPr lang="ru-RU" sz="2000" b="0" dirty="0">
                <a:solidFill>
                  <a:srgbClr val="990000"/>
                </a:solidFill>
                <a:latin typeface="Arial" panose="020B0604020202020204" pitchFamily="34" charset="0"/>
                <a:cs typeface="Arial" panose="020B0604020202020204" pitchFamily="34" charset="0"/>
              </a:rPr>
              <a:t>мая 2018 г. </a:t>
            </a:r>
            <a:r>
              <a:rPr lang="ru-RU" sz="2000" b="0" dirty="0" smtClean="0">
                <a:solidFill>
                  <a:srgbClr val="990000"/>
                </a:solidFill>
                <a:latin typeface="Arial" panose="020B0604020202020204" pitchFamily="34" charset="0"/>
                <a:cs typeface="Arial" panose="020B0604020202020204" pitchFamily="34" charset="0"/>
              </a:rPr>
              <a:t>- Спартакиада по месту жительства. Силовое троеборье. Жим штанги лежа (г</a:t>
            </a:r>
            <a:r>
              <a:rPr lang="ru-RU" sz="2000" b="0" dirty="0">
                <a:solidFill>
                  <a:srgbClr val="990000"/>
                </a:solidFill>
                <a:latin typeface="Arial" panose="020B0604020202020204" pitchFamily="34" charset="0"/>
                <a:cs typeface="Arial" panose="020B0604020202020204" pitchFamily="34" charset="0"/>
              </a:rPr>
              <a:t>. Северск)</a:t>
            </a:r>
          </a:p>
          <a:p>
            <a:pPr marL="342900" indent="-342900">
              <a:buFont typeface="Wingdings" panose="05000000000000000000" pitchFamily="2" charset="2"/>
              <a:buChar char="Ø"/>
            </a:pPr>
            <a:endParaRPr lang="ru-RU" sz="2000" dirty="0"/>
          </a:p>
        </p:txBody>
      </p:sp>
      <p:sp>
        <p:nvSpPr>
          <p:cNvPr id="5" name="Текст 4"/>
          <p:cNvSpPr>
            <a:spLocks noGrp="1"/>
          </p:cNvSpPr>
          <p:nvPr>
            <p:ph type="body" sz="quarter" idx="3"/>
          </p:nvPr>
        </p:nvSpPr>
        <p:spPr>
          <a:xfrm>
            <a:off x="323528" y="3535940"/>
            <a:ext cx="5874346" cy="639762"/>
          </a:xfrm>
        </p:spPr>
        <p:txBody>
          <a:bodyPr>
            <a:noAutofit/>
          </a:bodyPr>
          <a:lstStyle/>
          <a:p>
            <a:pPr marL="342900" indent="-342900">
              <a:buFont typeface="Wingdings" panose="05000000000000000000" pitchFamily="2" charset="2"/>
              <a:buChar char="Ø"/>
            </a:pPr>
            <a:r>
              <a:rPr lang="ru-RU" sz="2000" b="0" dirty="0" smtClean="0">
                <a:solidFill>
                  <a:srgbClr val="990000"/>
                </a:solidFill>
                <a:latin typeface="Arial" panose="020B0604020202020204" pitchFamily="34" charset="0"/>
                <a:cs typeface="Arial" panose="020B0604020202020204" pitchFamily="34" charset="0"/>
              </a:rPr>
              <a:t>20 июня </a:t>
            </a:r>
            <a:r>
              <a:rPr lang="ru-RU" sz="2000" b="0" dirty="0">
                <a:solidFill>
                  <a:srgbClr val="990000"/>
                </a:solidFill>
                <a:latin typeface="Arial" panose="020B0604020202020204" pitchFamily="34" charset="0"/>
                <a:cs typeface="Arial" panose="020B0604020202020204" pitchFamily="34" charset="0"/>
              </a:rPr>
              <a:t>2018 г. </a:t>
            </a:r>
            <a:r>
              <a:rPr lang="ru-RU" sz="2000" b="0" dirty="0" smtClean="0">
                <a:solidFill>
                  <a:srgbClr val="990000"/>
                </a:solidFill>
                <a:latin typeface="Arial" panose="020B0604020202020204" pitchFamily="34" charset="0"/>
                <a:cs typeface="Arial" panose="020B0604020202020204" pitchFamily="34" charset="0"/>
              </a:rPr>
              <a:t>Городские соревнования по пауэрлифтингу(клуб «Гармония», г. Северск)</a:t>
            </a:r>
            <a:endParaRPr lang="ru-RU" sz="2000" b="0" dirty="0">
              <a:solidFill>
                <a:srgbClr val="990000"/>
              </a:solidFill>
              <a:latin typeface="Arial" panose="020B0604020202020204" pitchFamily="34" charset="0"/>
              <a:cs typeface="Arial" panose="020B0604020202020204" pitchFamily="34" charset="0"/>
            </a:endParaRPr>
          </a:p>
          <a:p>
            <a:endParaRPr lang="ru-RU" sz="2000" b="0" dirty="0">
              <a:solidFill>
                <a:srgbClr val="990000"/>
              </a:solidFill>
              <a:latin typeface="Arial" panose="020B0604020202020204" pitchFamily="34" charset="0"/>
              <a:cs typeface="Arial" panose="020B0604020202020204" pitchFamily="34" charset="0"/>
            </a:endParaRPr>
          </a:p>
        </p:txBody>
      </p:sp>
      <p:pic>
        <p:nvPicPr>
          <p:cNvPr id="7" name="Объект 6"/>
          <p:cNvPicPr>
            <a:picLocks noGrp="1" noChangeAspect="1"/>
          </p:cNvPicPr>
          <p:nvPr>
            <p:ph sz="half" idx="2"/>
          </p:nvPr>
        </p:nvPicPr>
        <p:blipFill>
          <a:blip r:embed="rId3" cstate="print">
            <a:extLst>
              <a:ext uri="{28A0092B-C50C-407E-A947-70E740481C1C}">
                <a14:useLocalDpi xmlns:a14="http://schemas.microsoft.com/office/drawing/2010/main" xmlns="" val="0"/>
              </a:ext>
            </a:extLst>
          </a:blip>
          <a:stretch>
            <a:fillRect/>
          </a:stretch>
        </p:blipFill>
        <p:spPr>
          <a:xfrm>
            <a:off x="6588224" y="260649"/>
            <a:ext cx="2048194" cy="3384375"/>
          </a:xfrm>
          <a:prstGeom prst="rect">
            <a:avLst/>
          </a:prstGeom>
        </p:spPr>
      </p:pic>
      <p:pic>
        <p:nvPicPr>
          <p:cNvPr id="8" name="Объект 7"/>
          <p:cNvPicPr>
            <a:picLocks noGrp="1" noChangeAspect="1"/>
          </p:cNvPicPr>
          <p:nvPr>
            <p:ph sz="quarter" idx="4"/>
          </p:nvPr>
        </p:nvPicPr>
        <p:blipFill>
          <a:blip r:embed="rId4" cstate="print">
            <a:extLst>
              <a:ext uri="{28A0092B-C50C-407E-A947-70E740481C1C}">
                <a14:useLocalDpi xmlns:a14="http://schemas.microsoft.com/office/drawing/2010/main" xmlns="" val="0"/>
              </a:ext>
            </a:extLst>
          </a:blip>
          <a:stretch>
            <a:fillRect/>
          </a:stretch>
        </p:blipFill>
        <p:spPr>
          <a:xfrm>
            <a:off x="5292080" y="3861048"/>
            <a:ext cx="3240360" cy="2430270"/>
          </a:xfrm>
          <a:prstGeom prst="rect">
            <a:avLst/>
          </a:prstGeom>
        </p:spPr>
      </p:pic>
      <p:pic>
        <p:nvPicPr>
          <p:cNvPr id="9" name="Объект 11"/>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2915816" y="1138600"/>
            <a:ext cx="3384376" cy="1903712"/>
          </a:xfrm>
          <a:prstGeom prst="rect">
            <a:avLst/>
          </a:prstGeom>
        </p:spPr>
      </p:pic>
      <p:pic>
        <p:nvPicPr>
          <p:cNvPr id="10" name="Рисунок 9"/>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899593" y="4175702"/>
            <a:ext cx="3096343" cy="2322257"/>
          </a:xfrm>
          <a:prstGeom prst="rect">
            <a:avLst/>
          </a:prstGeom>
        </p:spPr>
      </p:pic>
    </p:spTree>
    <p:custDataLst>
      <p:tags r:id="rId1"/>
    </p:custDataLst>
    <p:extLst>
      <p:ext uri="{BB962C8B-B14F-4D97-AF65-F5344CB8AC3E}">
        <p14:creationId xmlns:p14="http://schemas.microsoft.com/office/powerpoint/2010/main" xmlns="" val="153357657"/>
      </p:ext>
    </p:extLst>
  </p:cSld>
  <p:clrMapOvr>
    <a:masterClrMapping/>
  </p:clrMapOvr>
  <mc:AlternateContent xmlns:mc="http://schemas.openxmlformats.org/markup-compatibility/2006">
    <mc:Choice xmlns:p14="http://schemas.microsoft.com/office/powerpoint/2010/main" xmlns="" Requires="p14">
      <p:transition p14:dur="10" advTm="12194"/>
    </mc:Choice>
    <mc:Fallback>
      <p:transition advTm="1219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5">
                                            <p:txEl>
                                              <p:pRg st="0" end="0"/>
                                            </p:txEl>
                                          </p:spTgt>
                                        </p:tgtEl>
                                        <p:attrNameLst>
                                          <p:attrName>style.visibility</p:attrName>
                                        </p:attrNameLst>
                                      </p:cBhvr>
                                      <p:to>
                                        <p:strVal val="visible"/>
                                      </p:to>
                                    </p:set>
                                    <p:anim calcmode="lin" valueType="num">
                                      <p:cBhvr additive="base">
                                        <p:cTn id="24"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down)">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down)">
                                      <p:cBhvr>
                                        <p:cTn id="3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lstStyle/>
          <a:p>
            <a:r>
              <a:rPr lang="ru-RU" dirty="0" smtClean="0">
                <a:solidFill>
                  <a:srgbClr val="CC3399"/>
                </a:solidFill>
                <a:latin typeface="Arial" panose="020B0604020202020204" pitchFamily="34" charset="0"/>
                <a:cs typeface="Arial" panose="020B0604020202020204" pitchFamily="34" charset="0"/>
              </a:rPr>
              <a:t>Награды и достижения</a:t>
            </a:r>
            <a:endParaRPr lang="ru-RU" dirty="0">
              <a:solidFill>
                <a:srgbClr val="CC3399"/>
              </a:solidFill>
              <a:latin typeface="Arial" panose="020B0604020202020204" pitchFamily="34" charset="0"/>
              <a:cs typeface="Arial" panose="020B0604020202020204" pitchFamily="34" charset="0"/>
            </a:endParaRPr>
          </a:p>
        </p:txBody>
      </p:sp>
      <p:sp>
        <p:nvSpPr>
          <p:cNvPr id="3" name="Содержимое 2"/>
          <p:cNvSpPr>
            <a:spLocks noGrp="1"/>
          </p:cNvSpPr>
          <p:nvPr>
            <p:ph idx="1"/>
          </p:nvPr>
        </p:nvSpPr>
        <p:spPr>
          <a:xfrm>
            <a:off x="251520" y="1052736"/>
            <a:ext cx="8640960" cy="5616624"/>
          </a:xfrm>
        </p:spPr>
        <p:txBody>
          <a:bodyPr>
            <a:normAutofit fontScale="40000" lnSpcReduction="20000"/>
          </a:bodyPr>
          <a:lstStyle/>
          <a:p>
            <a:pPr>
              <a:buNone/>
            </a:pPr>
            <a:r>
              <a:rPr lang="ru-RU" sz="4000" dirty="0" smtClean="0">
                <a:solidFill>
                  <a:schemeClr val="tx2">
                    <a:lumMod val="75000"/>
                  </a:schemeClr>
                </a:solidFill>
                <a:latin typeface="Arial" panose="020B0604020202020204" pitchFamily="34" charset="0"/>
                <a:cs typeface="Arial" panose="020B0604020202020204" pitchFamily="34" charset="0"/>
              </a:rPr>
              <a:t>Наиболее значимые достижения за последние три года:</a:t>
            </a:r>
          </a:p>
          <a:p>
            <a:pPr>
              <a:buNone/>
            </a:pPr>
            <a:endParaRPr lang="ru-RU" sz="2500" dirty="0" smtClean="0">
              <a:solidFill>
                <a:schemeClr val="tx2">
                  <a:lumMod val="75000"/>
                </a:schemeClr>
              </a:solidFill>
              <a:latin typeface="Arial" panose="020B0604020202020204" pitchFamily="34" charset="0"/>
              <a:cs typeface="Arial" panose="020B0604020202020204" pitchFamily="34" charset="0"/>
            </a:endParaRPr>
          </a:p>
          <a:p>
            <a:pPr>
              <a:buFont typeface="Wingdings" pitchFamily="2" charset="2"/>
              <a:buChar char="ü"/>
            </a:pPr>
            <a:r>
              <a:rPr lang="ru-RU" sz="4000" dirty="0" smtClean="0">
                <a:solidFill>
                  <a:schemeClr val="tx2">
                    <a:lumMod val="75000"/>
                  </a:schemeClr>
                </a:solidFill>
                <a:latin typeface="Arial" panose="020B0604020202020204" pitchFamily="34" charset="0"/>
                <a:cs typeface="Arial" panose="020B0604020202020204" pitchFamily="34" charset="0"/>
              </a:rPr>
              <a:t>Диплом Администрации ЗАТО Северск Томской области «СПОРТ по месту жительства – 2016»</a:t>
            </a:r>
          </a:p>
          <a:p>
            <a:pPr marL="0" indent="0">
              <a:buNone/>
            </a:pPr>
            <a:endParaRPr lang="ru-RU" sz="2500" dirty="0" smtClean="0">
              <a:solidFill>
                <a:schemeClr val="tx2">
                  <a:lumMod val="75000"/>
                </a:schemeClr>
              </a:solidFill>
              <a:latin typeface="Arial" panose="020B0604020202020204" pitchFamily="34" charset="0"/>
              <a:cs typeface="Arial" panose="020B0604020202020204" pitchFamily="34" charset="0"/>
            </a:endParaRPr>
          </a:p>
          <a:p>
            <a:pPr>
              <a:buFont typeface="Wingdings" pitchFamily="2" charset="2"/>
              <a:buChar char="ü"/>
            </a:pPr>
            <a:r>
              <a:rPr lang="ru-RU" sz="4000" dirty="0" smtClean="0">
                <a:solidFill>
                  <a:schemeClr val="tx2">
                    <a:lumMod val="75000"/>
                  </a:schemeClr>
                </a:solidFill>
                <a:latin typeface="Arial" panose="020B0604020202020204" pitchFamily="34" charset="0"/>
                <a:cs typeface="Arial" panose="020B0604020202020204" pitchFamily="34" charset="0"/>
              </a:rPr>
              <a:t>Благодарность за грамотную и успешную подготовку спортсменов на фестивале силовых видов спорта «Золотой тигр – 10» 2016г.</a:t>
            </a:r>
          </a:p>
          <a:p>
            <a:pPr marL="0" indent="0">
              <a:buNone/>
            </a:pPr>
            <a:endParaRPr lang="ru-RU" sz="2500" dirty="0" smtClean="0">
              <a:solidFill>
                <a:schemeClr val="tx2">
                  <a:lumMod val="75000"/>
                </a:schemeClr>
              </a:solidFill>
              <a:latin typeface="Arial" panose="020B0604020202020204" pitchFamily="34" charset="0"/>
              <a:cs typeface="Arial" panose="020B0604020202020204" pitchFamily="34" charset="0"/>
            </a:endParaRPr>
          </a:p>
          <a:p>
            <a:pPr>
              <a:buFont typeface="Wingdings" pitchFamily="2" charset="2"/>
              <a:buChar char="ü"/>
            </a:pPr>
            <a:r>
              <a:rPr lang="ru-RU" sz="4000" dirty="0" smtClean="0">
                <a:solidFill>
                  <a:schemeClr val="tx2">
                    <a:lumMod val="75000"/>
                  </a:schemeClr>
                </a:solidFill>
                <a:latin typeface="Arial" panose="020B0604020202020204" pitchFamily="34" charset="0"/>
                <a:cs typeface="Arial" panose="020B0604020202020204" pitchFamily="34" charset="0"/>
              </a:rPr>
              <a:t>Диплом за 1 место на фестивале силовых видов спорта «Золотой тигр – 10» 2016г.</a:t>
            </a:r>
          </a:p>
          <a:p>
            <a:pPr marL="0" indent="0">
              <a:buNone/>
            </a:pPr>
            <a:endParaRPr lang="ru-RU" sz="2500" dirty="0" smtClean="0">
              <a:solidFill>
                <a:schemeClr val="tx2">
                  <a:lumMod val="75000"/>
                </a:schemeClr>
              </a:solidFill>
              <a:latin typeface="Arial" panose="020B0604020202020204" pitchFamily="34" charset="0"/>
              <a:cs typeface="Arial" panose="020B0604020202020204" pitchFamily="34" charset="0"/>
            </a:endParaRPr>
          </a:p>
          <a:p>
            <a:pPr>
              <a:buFont typeface="Wingdings" pitchFamily="2" charset="2"/>
              <a:buChar char="ü"/>
            </a:pPr>
            <a:r>
              <a:rPr lang="ru-RU" sz="4000" dirty="0" smtClean="0">
                <a:solidFill>
                  <a:schemeClr val="tx2">
                    <a:lumMod val="75000"/>
                  </a:schemeClr>
                </a:solidFill>
                <a:latin typeface="Arial" panose="020B0604020202020204" pitchFamily="34" charset="0"/>
                <a:cs typeface="Arial" panose="020B0604020202020204" pitchFamily="34" charset="0"/>
              </a:rPr>
              <a:t>Диплом за 1 место по жиму штанги лежа в соревновании «Атом – 2016»</a:t>
            </a:r>
          </a:p>
          <a:p>
            <a:pPr marL="0" indent="0">
              <a:buNone/>
            </a:pPr>
            <a:endParaRPr lang="ru-RU" sz="2500" dirty="0" smtClean="0">
              <a:solidFill>
                <a:schemeClr val="tx2">
                  <a:lumMod val="75000"/>
                </a:schemeClr>
              </a:solidFill>
              <a:latin typeface="Arial" panose="020B0604020202020204" pitchFamily="34" charset="0"/>
              <a:cs typeface="Arial" panose="020B0604020202020204" pitchFamily="34" charset="0"/>
            </a:endParaRPr>
          </a:p>
          <a:p>
            <a:pPr>
              <a:buFont typeface="Wingdings" pitchFamily="2" charset="2"/>
              <a:buChar char="ü"/>
            </a:pPr>
            <a:r>
              <a:rPr lang="ru-RU" sz="4000" dirty="0" smtClean="0">
                <a:solidFill>
                  <a:schemeClr val="tx2">
                    <a:lumMod val="75000"/>
                  </a:schemeClr>
                </a:solidFill>
                <a:latin typeface="Arial" panose="020B0604020202020204" pitchFamily="34" charset="0"/>
                <a:cs typeface="Arial" panose="020B0604020202020204" pitchFamily="34" charset="0"/>
              </a:rPr>
              <a:t>Диплом за 3 место по итогам Спартакиады среди клубов по месту жительства ЗАТО Северск «СПОРТ по месту жительства – 2016»</a:t>
            </a:r>
          </a:p>
          <a:p>
            <a:pPr marL="0" indent="0">
              <a:buNone/>
            </a:pPr>
            <a:endParaRPr lang="ru-RU" sz="2500" dirty="0" smtClean="0">
              <a:solidFill>
                <a:schemeClr val="tx2">
                  <a:lumMod val="75000"/>
                </a:schemeClr>
              </a:solidFill>
              <a:latin typeface="Arial" panose="020B0604020202020204" pitchFamily="34" charset="0"/>
              <a:cs typeface="Arial" panose="020B0604020202020204" pitchFamily="34" charset="0"/>
            </a:endParaRPr>
          </a:p>
          <a:p>
            <a:pPr>
              <a:buFont typeface="Wingdings" pitchFamily="2" charset="2"/>
              <a:buChar char="ü"/>
            </a:pPr>
            <a:r>
              <a:rPr lang="ru-RU" sz="4000" dirty="0">
                <a:solidFill>
                  <a:schemeClr val="tx2">
                    <a:lumMod val="75000"/>
                  </a:schemeClr>
                </a:solidFill>
                <a:latin typeface="Arial" panose="020B0604020202020204" pitchFamily="34" charset="0"/>
                <a:cs typeface="Arial" panose="020B0604020202020204" pitchFamily="34" charset="0"/>
              </a:rPr>
              <a:t>Диплом за 1 место в Кубке России по пауэрлифтингу 2017г</a:t>
            </a:r>
            <a:r>
              <a:rPr lang="ru-RU" sz="4000" dirty="0" smtClean="0">
                <a:solidFill>
                  <a:schemeClr val="tx2">
                    <a:lumMod val="75000"/>
                  </a:schemeClr>
                </a:solidFill>
                <a:latin typeface="Arial" panose="020B0604020202020204" pitchFamily="34" charset="0"/>
                <a:cs typeface="Arial" panose="020B0604020202020204" pitchFamily="34" charset="0"/>
              </a:rPr>
              <a:t>.</a:t>
            </a:r>
          </a:p>
          <a:p>
            <a:pPr marL="0" indent="0">
              <a:buNone/>
            </a:pPr>
            <a:endParaRPr lang="ru-RU" sz="2500" dirty="0">
              <a:solidFill>
                <a:schemeClr val="tx2">
                  <a:lumMod val="75000"/>
                </a:schemeClr>
              </a:solidFill>
              <a:latin typeface="Arial" panose="020B0604020202020204" pitchFamily="34" charset="0"/>
              <a:cs typeface="Arial" panose="020B0604020202020204" pitchFamily="34" charset="0"/>
            </a:endParaRPr>
          </a:p>
          <a:p>
            <a:pPr>
              <a:buFont typeface="Wingdings" pitchFamily="2" charset="2"/>
              <a:buChar char="ü"/>
            </a:pPr>
            <a:r>
              <a:rPr lang="ru-RU" sz="4000" dirty="0">
                <a:solidFill>
                  <a:schemeClr val="tx2">
                    <a:lumMod val="75000"/>
                  </a:schemeClr>
                </a:solidFill>
                <a:latin typeface="Arial" panose="020B0604020202020204" pitchFamily="34" charset="0"/>
                <a:cs typeface="Arial" panose="020B0604020202020204" pitchFamily="34" charset="0"/>
              </a:rPr>
              <a:t>Грамота за 1 место по жиму штанги лежа в спартакиаде «Спорт по месту жительства» 2017г </a:t>
            </a:r>
            <a:r>
              <a:rPr lang="ru-RU" sz="4000" dirty="0" smtClean="0">
                <a:solidFill>
                  <a:schemeClr val="tx2">
                    <a:lumMod val="75000"/>
                  </a:schemeClr>
                </a:solidFill>
                <a:latin typeface="Arial" panose="020B0604020202020204" pitchFamily="34" charset="0"/>
                <a:cs typeface="Arial" panose="020B0604020202020204" pitchFamily="34" charset="0"/>
              </a:rPr>
              <a:t>.</a:t>
            </a:r>
          </a:p>
          <a:p>
            <a:pPr marL="0" indent="0">
              <a:buNone/>
            </a:pPr>
            <a:endParaRPr lang="ru-RU" sz="2500" dirty="0" smtClean="0">
              <a:solidFill>
                <a:schemeClr val="tx2">
                  <a:lumMod val="75000"/>
                </a:schemeClr>
              </a:solidFill>
              <a:latin typeface="Arial" panose="020B0604020202020204" pitchFamily="34" charset="0"/>
              <a:cs typeface="Arial" panose="020B0604020202020204" pitchFamily="34" charset="0"/>
            </a:endParaRPr>
          </a:p>
          <a:p>
            <a:pPr>
              <a:buFont typeface="Wingdings" pitchFamily="2" charset="2"/>
              <a:buChar char="ü"/>
            </a:pPr>
            <a:r>
              <a:rPr lang="ru-RU" sz="4000" dirty="0" smtClean="0">
                <a:solidFill>
                  <a:schemeClr val="tx2">
                    <a:lumMod val="75000"/>
                  </a:schemeClr>
                </a:solidFill>
                <a:latin typeface="Arial" panose="020B0604020202020204" pitchFamily="34" charset="0"/>
                <a:cs typeface="Arial" panose="020B0604020202020204" pitchFamily="34" charset="0"/>
              </a:rPr>
              <a:t>Грамота за 1 место в Спартакиаде «Спорт п месту жительства -2018»</a:t>
            </a:r>
          </a:p>
          <a:p>
            <a:pPr marL="0" indent="0">
              <a:buNone/>
            </a:pPr>
            <a:endParaRPr lang="ru-RU" sz="2500" dirty="0" smtClean="0">
              <a:solidFill>
                <a:schemeClr val="tx2">
                  <a:lumMod val="75000"/>
                </a:schemeClr>
              </a:solidFill>
              <a:latin typeface="Arial" panose="020B0604020202020204" pitchFamily="34" charset="0"/>
              <a:cs typeface="Arial" panose="020B0604020202020204" pitchFamily="34" charset="0"/>
            </a:endParaRPr>
          </a:p>
          <a:p>
            <a:pPr>
              <a:buFont typeface="Wingdings" pitchFamily="2" charset="2"/>
              <a:buChar char="ü"/>
            </a:pPr>
            <a:r>
              <a:rPr lang="ru-RU" sz="4000" dirty="0" smtClean="0">
                <a:solidFill>
                  <a:schemeClr val="tx2">
                    <a:lumMod val="75000"/>
                  </a:schemeClr>
                </a:solidFill>
                <a:latin typeface="Arial" panose="020B0604020202020204" pitchFamily="34" charset="0"/>
                <a:cs typeface="Arial" panose="020B0604020202020204" pitchFamily="34" charset="0"/>
              </a:rPr>
              <a:t>Грамота за 2 место </a:t>
            </a:r>
            <a:r>
              <a:rPr lang="ru-RU" sz="4000" dirty="0">
                <a:solidFill>
                  <a:schemeClr val="tx2">
                    <a:lumMod val="75000"/>
                  </a:schemeClr>
                </a:solidFill>
                <a:latin typeface="Arial" panose="020B0604020202020204" pitchFamily="34" charset="0"/>
                <a:cs typeface="Arial" panose="020B0604020202020204" pitchFamily="34" charset="0"/>
              </a:rPr>
              <a:t>в Спартакиаде «Спорт п месту жительства -2018</a:t>
            </a:r>
            <a:r>
              <a:rPr lang="ru-RU" sz="4000" dirty="0" smtClean="0">
                <a:solidFill>
                  <a:schemeClr val="tx2">
                    <a:lumMod val="75000"/>
                  </a:schemeClr>
                </a:solidFill>
                <a:latin typeface="Arial" panose="020B0604020202020204" pitchFamily="34" charset="0"/>
                <a:cs typeface="Arial" panose="020B0604020202020204" pitchFamily="34" charset="0"/>
              </a:rPr>
              <a:t>»</a:t>
            </a:r>
          </a:p>
          <a:p>
            <a:pPr marL="0" indent="0">
              <a:buNone/>
            </a:pPr>
            <a:endParaRPr lang="ru-RU" sz="2500" dirty="0">
              <a:solidFill>
                <a:schemeClr val="tx2">
                  <a:lumMod val="75000"/>
                </a:schemeClr>
              </a:solidFill>
              <a:latin typeface="Arial" panose="020B0604020202020204" pitchFamily="34" charset="0"/>
              <a:cs typeface="Arial" panose="020B0604020202020204" pitchFamily="34" charset="0"/>
            </a:endParaRPr>
          </a:p>
          <a:p>
            <a:pPr>
              <a:buFont typeface="Wingdings" pitchFamily="2" charset="2"/>
              <a:buChar char="ü"/>
            </a:pPr>
            <a:r>
              <a:rPr lang="ru-RU" sz="4000" dirty="0" smtClean="0">
                <a:solidFill>
                  <a:schemeClr val="tx2">
                    <a:lumMod val="75000"/>
                  </a:schemeClr>
                </a:solidFill>
                <a:latin typeface="Arial" panose="020B0604020202020204" pitchFamily="34" charset="0"/>
                <a:cs typeface="Arial" panose="020B0604020202020204" pitchFamily="34" charset="0"/>
              </a:rPr>
              <a:t>Диплом за 1 место в Открытом чемпионате Томской области по силовым видам спорта «</a:t>
            </a:r>
            <a:r>
              <a:rPr lang="en-US" sz="4000" dirty="0" smtClean="0">
                <a:solidFill>
                  <a:schemeClr val="tx2">
                    <a:lumMod val="75000"/>
                  </a:schemeClr>
                </a:solidFill>
                <a:latin typeface="Arial" panose="020B0604020202020204" pitchFamily="34" charset="0"/>
                <a:cs typeface="Arial" panose="020B0604020202020204" pitchFamily="34" charset="0"/>
              </a:rPr>
              <a:t>Power Zone-II</a:t>
            </a:r>
            <a:r>
              <a:rPr lang="ru-RU" sz="4000" dirty="0" smtClean="0">
                <a:solidFill>
                  <a:schemeClr val="tx2">
                    <a:lumMod val="75000"/>
                  </a:schemeClr>
                </a:solidFill>
                <a:latin typeface="Arial" panose="020B0604020202020204" pitchFamily="34" charset="0"/>
                <a:cs typeface="Arial" panose="020B0604020202020204" pitchFamily="34" charset="0"/>
              </a:rPr>
              <a:t>»</a:t>
            </a:r>
            <a:endParaRPr lang="ru-RU" sz="4000" dirty="0">
              <a:solidFill>
                <a:schemeClr val="tx2">
                  <a:lumMod val="75000"/>
                </a:schemeClr>
              </a:solidFill>
              <a:latin typeface="Arial" panose="020B0604020202020204" pitchFamily="34" charset="0"/>
              <a:cs typeface="Arial" panose="020B0604020202020204" pitchFamily="34" charset="0"/>
            </a:endParaRPr>
          </a:p>
          <a:p>
            <a:pPr>
              <a:buFont typeface="Wingdings" pitchFamily="2" charset="2"/>
              <a:buChar char="ü"/>
            </a:pPr>
            <a:endParaRPr lang="ru-RU" dirty="0">
              <a:solidFill>
                <a:schemeClr val="tx2">
                  <a:lumMod val="75000"/>
                </a:schemeClr>
              </a:solidFill>
              <a:latin typeface="Arial" panose="020B0604020202020204" pitchFamily="34" charset="0"/>
              <a:cs typeface="Arial" panose="020B0604020202020204" pitchFamily="34" charset="0"/>
            </a:endParaRP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p14:dur="10" advTm="4617"/>
    </mc:Choice>
    <mc:Fallback>
      <p:transition advTm="46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5" dur="500"/>
                                        <p:tgtEl>
                                          <p:spTgt spid="3">
                                            <p:txEl>
                                              <p:pRg st="2" end="2"/>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8" dur="500"/>
                                        <p:tgtEl>
                                          <p:spTgt spid="3">
                                            <p:txEl>
                                              <p:pRg st="4" end="4"/>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1" dur="500"/>
                                        <p:tgtEl>
                                          <p:spTgt spid="3">
                                            <p:txEl>
                                              <p:pRg st="6" end="6"/>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3">
                                            <p:txEl>
                                              <p:pRg st="8" end="8"/>
                                            </p:txEl>
                                          </p:spTgt>
                                        </p:tgtEl>
                                        <p:attrNameLst>
                                          <p:attrName>style.visibility</p:attrName>
                                        </p:attrNameLst>
                                      </p:cBhvr>
                                      <p:to>
                                        <p:strVal val="visible"/>
                                      </p:to>
                                    </p:set>
                                    <p:animEffect transition="in" filter="randombar(horizontal)">
                                      <p:cBhvr>
                                        <p:cTn id="24" dur="500"/>
                                        <p:tgtEl>
                                          <p:spTgt spid="3">
                                            <p:txEl>
                                              <p:pRg st="8" end="8"/>
                                            </p:txEl>
                                          </p:spTgt>
                                        </p:tgtEl>
                                      </p:cBhvr>
                                    </p:animEffect>
                                  </p:childTnLst>
                                </p:cTn>
                              </p:par>
                              <p:par>
                                <p:cTn id="25" presetID="14" presetClass="entr" presetSubtype="1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animEffect transition="in" filter="randombar(horizontal)">
                                      <p:cBhvr>
                                        <p:cTn id="27" dur="500"/>
                                        <p:tgtEl>
                                          <p:spTgt spid="3">
                                            <p:txEl>
                                              <p:pRg st="10" end="10"/>
                                            </p:txEl>
                                          </p:spTgt>
                                        </p:tgtEl>
                                      </p:cBhvr>
                                    </p:animEffect>
                                  </p:childTnLst>
                                </p:cTn>
                              </p:par>
                              <p:par>
                                <p:cTn id="28" presetID="14" presetClass="entr" presetSubtype="10" fill="hold" nodeType="withEffect">
                                  <p:stCondLst>
                                    <p:cond delay="0"/>
                                  </p:stCondLst>
                                  <p:childTnLst>
                                    <p:set>
                                      <p:cBhvr>
                                        <p:cTn id="29" dur="1" fill="hold">
                                          <p:stCondLst>
                                            <p:cond delay="0"/>
                                          </p:stCondLst>
                                        </p:cTn>
                                        <p:tgtEl>
                                          <p:spTgt spid="3">
                                            <p:txEl>
                                              <p:pRg st="12" end="12"/>
                                            </p:txEl>
                                          </p:spTgt>
                                        </p:tgtEl>
                                        <p:attrNameLst>
                                          <p:attrName>style.visibility</p:attrName>
                                        </p:attrNameLst>
                                      </p:cBhvr>
                                      <p:to>
                                        <p:strVal val="visible"/>
                                      </p:to>
                                    </p:set>
                                    <p:animEffect transition="in" filter="randombar(horizontal)">
                                      <p:cBhvr>
                                        <p:cTn id="30" dur="500"/>
                                        <p:tgtEl>
                                          <p:spTgt spid="3">
                                            <p:txEl>
                                              <p:pRg st="12" end="12"/>
                                            </p:txEl>
                                          </p:spTgt>
                                        </p:tgtEl>
                                      </p:cBhvr>
                                    </p:animEffect>
                                  </p:childTnLst>
                                </p:cTn>
                              </p:par>
                              <p:par>
                                <p:cTn id="31" presetID="14" presetClass="entr" presetSubtype="10" fill="hold" nodeType="withEffect">
                                  <p:stCondLst>
                                    <p:cond delay="0"/>
                                  </p:stCondLst>
                                  <p:childTnLst>
                                    <p:set>
                                      <p:cBhvr>
                                        <p:cTn id="32" dur="1" fill="hold">
                                          <p:stCondLst>
                                            <p:cond delay="0"/>
                                          </p:stCondLst>
                                        </p:cTn>
                                        <p:tgtEl>
                                          <p:spTgt spid="3">
                                            <p:txEl>
                                              <p:pRg st="14" end="14"/>
                                            </p:txEl>
                                          </p:spTgt>
                                        </p:tgtEl>
                                        <p:attrNameLst>
                                          <p:attrName>style.visibility</p:attrName>
                                        </p:attrNameLst>
                                      </p:cBhvr>
                                      <p:to>
                                        <p:strVal val="visible"/>
                                      </p:to>
                                    </p:set>
                                    <p:animEffect transition="in" filter="randombar(horizontal)">
                                      <p:cBhvr>
                                        <p:cTn id="33" dur="500"/>
                                        <p:tgtEl>
                                          <p:spTgt spid="3">
                                            <p:txEl>
                                              <p:pRg st="14" end="14"/>
                                            </p:txEl>
                                          </p:spTgt>
                                        </p:tgtEl>
                                      </p:cBhvr>
                                    </p:animEffect>
                                  </p:childTnLst>
                                </p:cTn>
                              </p:par>
                              <p:par>
                                <p:cTn id="34" presetID="14" presetClass="entr" presetSubtype="10" fill="hold" nodeType="withEffect">
                                  <p:stCondLst>
                                    <p:cond delay="0"/>
                                  </p:stCondLst>
                                  <p:childTnLst>
                                    <p:set>
                                      <p:cBhvr>
                                        <p:cTn id="35" dur="1" fill="hold">
                                          <p:stCondLst>
                                            <p:cond delay="0"/>
                                          </p:stCondLst>
                                        </p:cTn>
                                        <p:tgtEl>
                                          <p:spTgt spid="3">
                                            <p:txEl>
                                              <p:pRg st="16" end="16"/>
                                            </p:txEl>
                                          </p:spTgt>
                                        </p:tgtEl>
                                        <p:attrNameLst>
                                          <p:attrName>style.visibility</p:attrName>
                                        </p:attrNameLst>
                                      </p:cBhvr>
                                      <p:to>
                                        <p:strVal val="visible"/>
                                      </p:to>
                                    </p:set>
                                    <p:animEffect transition="in" filter="randombar(horizontal)">
                                      <p:cBhvr>
                                        <p:cTn id="36" dur="500"/>
                                        <p:tgtEl>
                                          <p:spTgt spid="3">
                                            <p:txEl>
                                              <p:pRg st="16" end="16"/>
                                            </p:txEl>
                                          </p:spTgt>
                                        </p:tgtEl>
                                      </p:cBhvr>
                                    </p:animEffect>
                                  </p:childTnLst>
                                </p:cTn>
                              </p:par>
                              <p:par>
                                <p:cTn id="37" presetID="14" presetClass="entr" presetSubtype="10" fill="hold" nodeType="withEffect">
                                  <p:stCondLst>
                                    <p:cond delay="0"/>
                                  </p:stCondLst>
                                  <p:childTnLst>
                                    <p:set>
                                      <p:cBhvr>
                                        <p:cTn id="38" dur="1" fill="hold">
                                          <p:stCondLst>
                                            <p:cond delay="0"/>
                                          </p:stCondLst>
                                        </p:cTn>
                                        <p:tgtEl>
                                          <p:spTgt spid="3">
                                            <p:txEl>
                                              <p:pRg st="18" end="18"/>
                                            </p:txEl>
                                          </p:spTgt>
                                        </p:tgtEl>
                                        <p:attrNameLst>
                                          <p:attrName>style.visibility</p:attrName>
                                        </p:attrNameLst>
                                      </p:cBhvr>
                                      <p:to>
                                        <p:strVal val="visible"/>
                                      </p:to>
                                    </p:set>
                                    <p:animEffect transition="in" filter="randombar(horizontal)">
                                      <p:cBhvr>
                                        <p:cTn id="39" dur="500"/>
                                        <p:tgtEl>
                                          <p:spTgt spid="3">
                                            <p:txEl>
                                              <p:pRg st="18" end="18"/>
                                            </p:txEl>
                                          </p:spTgt>
                                        </p:tgtEl>
                                      </p:cBhvr>
                                    </p:animEffect>
                                  </p:childTnLst>
                                </p:cTn>
                              </p:par>
                              <p:par>
                                <p:cTn id="40" presetID="14" presetClass="entr" presetSubtype="10" fill="hold" nodeType="withEffect">
                                  <p:stCondLst>
                                    <p:cond delay="0"/>
                                  </p:stCondLst>
                                  <p:childTnLst>
                                    <p:set>
                                      <p:cBhvr>
                                        <p:cTn id="41" dur="1" fill="hold">
                                          <p:stCondLst>
                                            <p:cond delay="0"/>
                                          </p:stCondLst>
                                        </p:cTn>
                                        <p:tgtEl>
                                          <p:spTgt spid="3">
                                            <p:txEl>
                                              <p:pRg st="20" end="20"/>
                                            </p:txEl>
                                          </p:spTgt>
                                        </p:tgtEl>
                                        <p:attrNameLst>
                                          <p:attrName>style.visibility</p:attrName>
                                        </p:attrNameLst>
                                      </p:cBhvr>
                                      <p:to>
                                        <p:strVal val="visible"/>
                                      </p:to>
                                    </p:set>
                                    <p:animEffect transition="in" filter="randombar(horizontal)">
                                      <p:cBhvr>
                                        <p:cTn id="42" dur="500"/>
                                        <p:tgtEl>
                                          <p:spTgt spid="3">
                                            <p:txEl>
                                              <p:pRg st="20" end="2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print"/>
          <a:srcRect/>
          <a:stretch>
            <a:fillRect/>
          </a:stretch>
        </p:blipFill>
        <p:spPr bwMode="auto">
          <a:xfrm>
            <a:off x="101184" y="548680"/>
            <a:ext cx="3325561" cy="4702656"/>
          </a:xfrm>
          <a:prstGeom prst="rect">
            <a:avLst/>
          </a:prstGeom>
          <a:noFill/>
          <a:ln w="9525">
            <a:noFill/>
            <a:miter lim="800000"/>
            <a:headEnd/>
            <a:tailEnd/>
          </a:ln>
        </p:spPr>
      </p:pic>
      <p:pic>
        <p:nvPicPr>
          <p:cNvPr id="13" name="Picture 2"/>
          <p:cNvPicPr>
            <a:picLocks noChangeAspect="1" noChangeArrowheads="1"/>
          </p:cNvPicPr>
          <p:nvPr/>
        </p:nvPicPr>
        <p:blipFill>
          <a:blip r:embed="rId4" cstate="print"/>
          <a:srcRect/>
          <a:stretch>
            <a:fillRect/>
          </a:stretch>
        </p:blipFill>
        <p:spPr bwMode="auto">
          <a:xfrm>
            <a:off x="5514214" y="366832"/>
            <a:ext cx="3309483" cy="4679920"/>
          </a:xfrm>
          <a:prstGeom prst="rect">
            <a:avLst/>
          </a:prstGeom>
          <a:noFill/>
          <a:ln w="9525">
            <a:noFill/>
            <a:miter lim="800000"/>
            <a:headEnd/>
            <a:tailEnd/>
          </a:ln>
        </p:spPr>
      </p:pic>
      <p:pic>
        <p:nvPicPr>
          <p:cNvPr id="1028" name="Picture 4"/>
          <p:cNvPicPr>
            <a:picLocks noChangeAspect="1" noChangeArrowheads="1"/>
          </p:cNvPicPr>
          <p:nvPr/>
        </p:nvPicPr>
        <p:blipFill>
          <a:blip r:embed="rId5" cstate="print"/>
          <a:srcRect/>
          <a:stretch>
            <a:fillRect/>
          </a:stretch>
        </p:blipFill>
        <p:spPr bwMode="auto">
          <a:xfrm>
            <a:off x="-7239000" y="-13273088"/>
            <a:ext cx="1782036" cy="2520000"/>
          </a:xfrm>
          <a:prstGeom prst="rect">
            <a:avLst/>
          </a:prstGeom>
          <a:noFill/>
          <a:ln w="9525">
            <a:noFill/>
            <a:miter lim="800000"/>
            <a:headEnd/>
            <a:tailEnd/>
          </a:ln>
        </p:spPr>
      </p:pic>
      <p:pic>
        <p:nvPicPr>
          <p:cNvPr id="1026" name="Picture 2"/>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2843808" y="1628800"/>
            <a:ext cx="3248048" cy="49000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ustDataLst>
      <p:tags r:id="rId1"/>
    </p:custDataLst>
  </p:cSld>
  <p:clrMapOvr>
    <a:masterClrMapping/>
  </p:clrMapOvr>
  <mc:AlternateContent xmlns:mc="http://schemas.openxmlformats.org/markup-compatibility/2006">
    <mc:Choice xmlns:p14="http://schemas.microsoft.com/office/powerpoint/2010/main" xmlns="" Requires="p14">
      <p:transition p14:dur="10" advTm="5745"/>
    </mc:Choice>
    <mc:Fallback>
      <p:transition advTm="57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childTnLst>
                                    <p:set>
                                      <p:cBhvr>
                                        <p:cTn id="12" dur="1" fill="hold">
                                          <p:stCondLst>
                                            <p:cond delay="0"/>
                                          </p:stCondLst>
                                        </p:cTn>
                                        <p:tgtEl>
                                          <p:spTgt spid="1027"/>
                                        </p:tgtEl>
                                        <p:attrNameLst>
                                          <p:attrName>style.visibility</p:attrName>
                                        </p:attrNameLst>
                                      </p:cBhvr>
                                      <p:to>
                                        <p:strVal val="visible"/>
                                      </p:to>
                                    </p:set>
                                    <p:anim calcmode="lin" valueType="num">
                                      <p:cBhvr>
                                        <p:cTn id="13" dur="1000" fill="hold"/>
                                        <p:tgtEl>
                                          <p:spTgt spid="1027"/>
                                        </p:tgtEl>
                                        <p:attrNameLst>
                                          <p:attrName>ppt_w</p:attrName>
                                        </p:attrNameLst>
                                      </p:cBhvr>
                                      <p:tavLst>
                                        <p:tav tm="0">
                                          <p:val>
                                            <p:fltVal val="0"/>
                                          </p:val>
                                        </p:tav>
                                        <p:tav tm="100000">
                                          <p:val>
                                            <p:strVal val="#ppt_w"/>
                                          </p:val>
                                        </p:tav>
                                      </p:tavLst>
                                    </p:anim>
                                    <p:anim calcmode="lin" valueType="num">
                                      <p:cBhvr>
                                        <p:cTn id="14" dur="1000" fill="hold"/>
                                        <p:tgtEl>
                                          <p:spTgt spid="1027"/>
                                        </p:tgtEl>
                                        <p:attrNameLst>
                                          <p:attrName>ppt_h</p:attrName>
                                        </p:attrNameLst>
                                      </p:cBhvr>
                                      <p:tavLst>
                                        <p:tav tm="0">
                                          <p:val>
                                            <p:fltVal val="0"/>
                                          </p:val>
                                        </p:tav>
                                        <p:tav tm="100000">
                                          <p:val>
                                            <p:strVal val="#ppt_h"/>
                                          </p:val>
                                        </p:tav>
                                      </p:tavLst>
                                    </p:anim>
                                    <p:anim calcmode="lin" valueType="num">
                                      <p:cBhvr>
                                        <p:cTn id="15" dur="1000" fill="hold"/>
                                        <p:tgtEl>
                                          <p:spTgt spid="1027"/>
                                        </p:tgtEl>
                                        <p:attrNameLst>
                                          <p:attrName>style.rotation</p:attrName>
                                        </p:attrNameLst>
                                      </p:cBhvr>
                                      <p:tavLst>
                                        <p:tav tm="0">
                                          <p:val>
                                            <p:fltVal val="90"/>
                                          </p:val>
                                        </p:tav>
                                        <p:tav tm="100000">
                                          <p:val>
                                            <p:fltVal val="0"/>
                                          </p:val>
                                        </p:tav>
                                      </p:tavLst>
                                    </p:anim>
                                    <p:animEffect transition="in" filter="fade">
                                      <p:cBhvr>
                                        <p:cTn id="16" dur="1000"/>
                                        <p:tgtEl>
                                          <p:spTgt spid="1027"/>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barn(inVertical)">
                                      <p:cBhvr>
                                        <p:cTn id="21"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3">
            <a:extLst>
              <a:ext uri="{28A0092B-C50C-407E-A947-70E740481C1C}">
                <a14:useLocalDpi xmlns:a14="http://schemas.microsoft.com/office/drawing/2010/main" xmlns="" val="0"/>
              </a:ext>
            </a:extLst>
          </a:blip>
          <a:srcRect/>
          <a:stretch>
            <a:fillRect/>
          </a:stretch>
        </p:blipFill>
        <p:spPr bwMode="auto">
          <a:xfrm rot="21363823">
            <a:off x="268874" y="227801"/>
            <a:ext cx="3404447" cy="481843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rot="164037">
            <a:off x="5545877" y="76351"/>
            <a:ext cx="3313163" cy="468218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Рисунок 3"/>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2627784" y="3356992"/>
            <a:ext cx="4496726" cy="3372544"/>
          </a:xfrm>
          <a:prstGeom prst="rect">
            <a:avLst/>
          </a:prstGeom>
        </p:spPr>
      </p:pic>
    </p:spTree>
    <p:custDataLst>
      <p:tags r:id="rId1"/>
    </p:custDataLst>
    <p:extLst>
      <p:ext uri="{BB962C8B-B14F-4D97-AF65-F5344CB8AC3E}">
        <p14:creationId xmlns:p14="http://schemas.microsoft.com/office/powerpoint/2010/main" xmlns="" val="1238149312"/>
      </p:ext>
    </p:extLst>
  </p:cSld>
  <p:clrMapOvr>
    <a:masterClrMapping/>
  </p:clrMapOvr>
  <mc:AlternateContent xmlns:mc="http://schemas.openxmlformats.org/markup-compatibility/2006">
    <mc:Choice xmlns:p14="http://schemas.microsoft.com/office/powerpoint/2010/main" xmlns="" Requires="p14">
      <p:transition p14:dur="10" advTm="5009"/>
    </mc:Choice>
    <mc:Fallback>
      <p:transition advTm="50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1028"/>
                                        </p:tgtEl>
                                        <p:attrNameLst>
                                          <p:attrName>style.visibility</p:attrName>
                                        </p:attrNameLst>
                                      </p:cBhvr>
                                      <p:to>
                                        <p:strVal val="visible"/>
                                      </p:to>
                                    </p:set>
                                    <p:animEffect transition="in" filter="randombar(horizontal)">
                                      <p:cBhvr>
                                        <p:cTn id="13" dur="500"/>
                                        <p:tgtEl>
                                          <p:spTgt spid="1028"/>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rot="21288519">
            <a:off x="478487" y="718300"/>
            <a:ext cx="4002717" cy="5590840"/>
          </a:xfrm>
          <a:prstGeom prst="rect">
            <a:avLst/>
          </a:prstGeom>
        </p:spPr>
      </p:pic>
      <p:pic>
        <p:nvPicPr>
          <p:cNvPr id="3" name="Рисунок 2"/>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rot="361738">
            <a:off x="4800171" y="388883"/>
            <a:ext cx="4114077" cy="5716401"/>
          </a:xfrm>
          <a:prstGeom prst="rect">
            <a:avLst/>
          </a:prstGeom>
        </p:spPr>
      </p:pic>
    </p:spTree>
    <p:custDataLst>
      <p:tags r:id="rId1"/>
    </p:custDataLst>
    <p:extLst>
      <p:ext uri="{BB962C8B-B14F-4D97-AF65-F5344CB8AC3E}">
        <p14:creationId xmlns:p14="http://schemas.microsoft.com/office/powerpoint/2010/main" xmlns="" val="3719733783"/>
      </p:ext>
    </p:extLst>
  </p:cSld>
  <p:clrMapOvr>
    <a:masterClrMapping/>
  </p:clrMapOvr>
  <mc:AlternateContent xmlns:mc="http://schemas.openxmlformats.org/markup-compatibility/2006">
    <mc:Choice xmlns:p14="http://schemas.microsoft.com/office/powerpoint/2010/main" xmlns="" Requires="p14">
      <p:transition p14:dur="10" advTm="6585"/>
    </mc:Choice>
    <mc:Fallback>
      <p:transition advTm="65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edg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22114"/>
          </a:xfrm>
        </p:spPr>
        <p:txBody>
          <a:bodyPr>
            <a:normAutofit/>
          </a:bodyPr>
          <a:lstStyle/>
          <a:p>
            <a:r>
              <a:rPr lang="ru-RU" sz="3200" dirty="0" smtClean="0">
                <a:solidFill>
                  <a:srgbClr val="C00000"/>
                </a:solidFill>
                <a:latin typeface="Arial" panose="020B0604020202020204" pitchFamily="34" charset="0"/>
                <a:cs typeface="Arial" panose="020B0604020202020204" pitchFamily="34" charset="0"/>
              </a:rPr>
              <a:t>Календарь соревнований клуба</a:t>
            </a:r>
            <a:endParaRPr lang="ru-RU" sz="3200" dirty="0">
              <a:solidFill>
                <a:srgbClr val="C00000"/>
              </a:solidFill>
              <a:latin typeface="Arial" panose="020B0604020202020204" pitchFamily="34" charset="0"/>
              <a:cs typeface="Arial" panose="020B0604020202020204" pitchFamily="34" charset="0"/>
            </a:endParaRPr>
          </a:p>
        </p:txBody>
      </p:sp>
      <p:sp>
        <p:nvSpPr>
          <p:cNvPr id="3" name="Объект 2"/>
          <p:cNvSpPr>
            <a:spLocks noGrp="1"/>
          </p:cNvSpPr>
          <p:nvPr>
            <p:ph idx="1"/>
          </p:nvPr>
        </p:nvSpPr>
        <p:spPr>
          <a:xfrm>
            <a:off x="251520" y="1484784"/>
            <a:ext cx="8589640" cy="3888432"/>
          </a:xfrm>
        </p:spPr>
        <p:txBody>
          <a:bodyPr>
            <a:normAutofit/>
          </a:bodyPr>
          <a:lstStyle/>
          <a:p>
            <a:pPr>
              <a:buFont typeface="Wingdings" panose="05000000000000000000" pitchFamily="2" charset="2"/>
              <a:buChar char="v"/>
            </a:pPr>
            <a:r>
              <a:rPr lang="ru-RU" sz="2800" dirty="0" smtClean="0">
                <a:solidFill>
                  <a:srgbClr val="003300"/>
                </a:solidFill>
              </a:rPr>
              <a:t>28-30 сентября 2018г. – «Золотой тигр </a:t>
            </a:r>
            <a:r>
              <a:rPr lang="en-US" sz="2800" dirty="0" smtClean="0">
                <a:solidFill>
                  <a:srgbClr val="003300"/>
                </a:solidFill>
              </a:rPr>
              <a:t>XII</a:t>
            </a:r>
            <a:r>
              <a:rPr lang="ru-RU" sz="2800" dirty="0" smtClean="0">
                <a:solidFill>
                  <a:srgbClr val="003300"/>
                </a:solidFill>
              </a:rPr>
              <a:t>» (г. Екатеринбург)</a:t>
            </a:r>
          </a:p>
          <a:p>
            <a:pPr>
              <a:buFont typeface="Wingdings" panose="05000000000000000000" pitchFamily="2" charset="2"/>
              <a:buChar char="v"/>
            </a:pPr>
            <a:r>
              <a:rPr lang="ru-RU" sz="2800" dirty="0" smtClean="0">
                <a:solidFill>
                  <a:srgbClr val="003300"/>
                </a:solidFill>
              </a:rPr>
              <a:t>10 ноября 2018г.  - Кубок Западной Сибири по силовым видам спорта «Кубок дружбы»    (г. Томск)</a:t>
            </a:r>
          </a:p>
          <a:p>
            <a:pPr>
              <a:buFont typeface="Wingdings" panose="05000000000000000000" pitchFamily="2" charset="2"/>
              <a:buChar char="v"/>
            </a:pPr>
            <a:r>
              <a:rPr lang="ru-RU" sz="2800" dirty="0" smtClean="0">
                <a:solidFill>
                  <a:srgbClr val="003300"/>
                </a:solidFill>
              </a:rPr>
              <a:t>14-16 декабря 2018г. – Открытый кубок Азии по пауэрлифтингу и силовым видам спорта «Стальная арена – 8»(г. Бердск)</a:t>
            </a:r>
            <a:endParaRPr lang="ru-RU" sz="2800" dirty="0">
              <a:solidFill>
                <a:srgbClr val="003300"/>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533740" y="4581128"/>
            <a:ext cx="2610061" cy="187220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xmlns="" val="1256726594"/>
      </p:ext>
    </p:extLst>
  </p:cSld>
  <p:clrMapOvr>
    <a:masterClrMapping/>
  </p:clrMapOvr>
  <mc:AlternateContent xmlns:mc="http://schemas.openxmlformats.org/markup-compatibility/2006">
    <mc:Choice xmlns:p14="http://schemas.microsoft.com/office/powerpoint/2010/main" xmlns="" Requires="p14">
      <p:transition p14:dur="10" advTm="10026"/>
    </mc:Choice>
    <mc:Fallback>
      <p:transition advTm="100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8" presetID="37" presetClass="entr" presetSubtype="0" fill="hold"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par>
                                <p:cTn id="24" presetID="37" presetClass="entr" presetSubtype="0" fill="hold" nodeType="with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2050"/>
                                        </p:tgtEl>
                                        <p:attrNameLst>
                                          <p:attrName>style.visibility</p:attrName>
                                        </p:attrNameLst>
                                      </p:cBhvr>
                                      <p:to>
                                        <p:strVal val="visible"/>
                                      </p:to>
                                    </p:set>
                                    <p:animEffect transition="in" filter="wipe(down)">
                                      <p:cBhvr>
                                        <p:cTn id="34"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dirty="0" smtClean="0">
                <a:solidFill>
                  <a:srgbClr val="C00000"/>
                </a:solidFill>
                <a:latin typeface="Arial" panose="020B0604020202020204" pitchFamily="34" charset="0"/>
                <a:cs typeface="Arial" panose="020B0604020202020204" pitchFamily="34" charset="0"/>
              </a:rPr>
              <a:t>Кадровое обеспечение</a:t>
            </a:r>
            <a:endParaRPr lang="ru-RU" sz="3600" dirty="0">
              <a:solidFill>
                <a:srgbClr val="C00000"/>
              </a:solidFill>
              <a:latin typeface="Arial" panose="020B0604020202020204" pitchFamily="34" charset="0"/>
              <a:cs typeface="Arial" panose="020B0604020202020204" pitchFamily="34" charset="0"/>
            </a:endParaRPr>
          </a:p>
        </p:txBody>
      </p:sp>
      <p:sp>
        <p:nvSpPr>
          <p:cNvPr id="3" name="Содержимое 2"/>
          <p:cNvSpPr>
            <a:spLocks noGrp="1"/>
          </p:cNvSpPr>
          <p:nvPr>
            <p:ph idx="1"/>
          </p:nvPr>
        </p:nvSpPr>
        <p:spPr/>
        <p:txBody>
          <a:bodyPr>
            <a:normAutofit fontScale="85000" lnSpcReduction="20000"/>
          </a:bodyPr>
          <a:lstStyle/>
          <a:p>
            <a:pPr marL="0" indent="342900" algn="just">
              <a:lnSpc>
                <a:spcPct val="120000"/>
              </a:lnSpc>
              <a:spcBef>
                <a:spcPts val="0"/>
              </a:spcBef>
              <a:buNone/>
            </a:pPr>
            <a:r>
              <a:rPr lang="ru-RU" dirty="0" smtClean="0">
                <a:solidFill>
                  <a:srgbClr val="3333CC"/>
                </a:solidFill>
              </a:rPr>
              <a:t>Руководитель клуба – Шицко Вячеслав Леонидович (стаж работы </a:t>
            </a:r>
            <a:r>
              <a:rPr lang="ru-RU" smtClean="0">
                <a:solidFill>
                  <a:srgbClr val="3333CC"/>
                </a:solidFill>
              </a:rPr>
              <a:t>– </a:t>
            </a:r>
            <a:r>
              <a:rPr lang="ru-RU" smtClean="0">
                <a:solidFill>
                  <a:srgbClr val="3333CC"/>
                </a:solidFill>
              </a:rPr>
              <a:t>22 года).</a:t>
            </a:r>
            <a:endParaRPr lang="ru-RU" dirty="0" smtClean="0">
              <a:solidFill>
                <a:srgbClr val="3333CC"/>
              </a:solidFill>
            </a:endParaRPr>
          </a:p>
          <a:p>
            <a:pPr marL="0" indent="342900" algn="just">
              <a:lnSpc>
                <a:spcPct val="120000"/>
              </a:lnSpc>
              <a:spcBef>
                <a:spcPts val="0"/>
              </a:spcBef>
              <a:buNone/>
            </a:pPr>
            <a:r>
              <a:rPr lang="ru-RU" dirty="0" smtClean="0">
                <a:solidFill>
                  <a:srgbClr val="3333CC"/>
                </a:solidFill>
              </a:rPr>
              <a:t>Образование: высшее, бакалавр по специальности «Социальная работа», ТПУ, окончание – 2016 год.</a:t>
            </a:r>
          </a:p>
          <a:p>
            <a:pPr marL="0" indent="342900" algn="just">
              <a:lnSpc>
                <a:spcPct val="120000"/>
              </a:lnSpc>
              <a:spcBef>
                <a:spcPts val="0"/>
              </a:spcBef>
              <a:buNone/>
            </a:pPr>
            <a:r>
              <a:rPr lang="ru-RU" dirty="0" smtClean="0">
                <a:solidFill>
                  <a:srgbClr val="3333CC"/>
                </a:solidFill>
              </a:rPr>
              <a:t>Звания: «Лучший инструктор по физической культуре и спорту с населением ЗАТО Северск, по месту жительства» – 2009, 2010, 2016, 2017гг. </a:t>
            </a:r>
          </a:p>
          <a:p>
            <a:pPr marL="0" indent="342900" algn="just">
              <a:lnSpc>
                <a:spcPct val="120000"/>
              </a:lnSpc>
              <a:spcBef>
                <a:spcPts val="0"/>
              </a:spcBef>
              <a:buNone/>
            </a:pPr>
            <a:r>
              <a:rPr lang="ru-RU" dirty="0" smtClean="0">
                <a:solidFill>
                  <a:srgbClr val="3333CC"/>
                </a:solidFill>
              </a:rPr>
              <a:t>Вячеслав имеет множество похвальных грамот, благодарственных писем от органов власти и спортивных федераций.</a:t>
            </a:r>
          </a:p>
          <a:p>
            <a:pPr>
              <a:buNone/>
            </a:pPr>
            <a:endParaRPr lang="ru-RU" dirty="0"/>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p14:dur="10" advTm="8164"/>
    </mc:Choice>
    <mc:Fallback>
      <p:transition advTm="81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8" presetClass="entr" presetSubtype="12"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strips(downLeft)">
                                      <p:cBhvr>
                                        <p:cTn id="14" dur="500"/>
                                        <p:tgtEl>
                                          <p:spTgt spid="3">
                                            <p:txEl>
                                              <p:pRg st="0" end="0"/>
                                            </p:txEl>
                                          </p:spTgt>
                                        </p:tgtEl>
                                      </p:cBhvr>
                                    </p:animEffect>
                                  </p:childTnLst>
                                </p:cTn>
                              </p:par>
                              <p:par>
                                <p:cTn id="15" presetID="18" presetClass="entr" presetSubtype="12"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strips(downLeft)">
                                      <p:cBhvr>
                                        <p:cTn id="17" dur="500"/>
                                        <p:tgtEl>
                                          <p:spTgt spid="3">
                                            <p:txEl>
                                              <p:pRg st="1" end="1"/>
                                            </p:txEl>
                                          </p:spTgt>
                                        </p:tgtEl>
                                      </p:cBhvr>
                                    </p:animEffect>
                                  </p:childTnLst>
                                </p:cTn>
                              </p:par>
                              <p:par>
                                <p:cTn id="18" presetID="18" presetClass="entr" presetSubtype="12"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strips(downLeft)">
                                      <p:cBhvr>
                                        <p:cTn id="20" dur="500"/>
                                        <p:tgtEl>
                                          <p:spTgt spid="3">
                                            <p:txEl>
                                              <p:pRg st="2" end="2"/>
                                            </p:txEl>
                                          </p:spTgt>
                                        </p:tgtEl>
                                      </p:cBhvr>
                                    </p:animEffect>
                                  </p:childTnLst>
                                </p:cTn>
                              </p:par>
                              <p:par>
                                <p:cTn id="21" presetID="18" presetClass="entr" presetSubtype="12"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strips(downLeft)">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22114"/>
          </a:xfrm>
        </p:spPr>
        <p:txBody>
          <a:bodyPr>
            <a:normAutofit/>
          </a:bodyPr>
          <a:lstStyle/>
          <a:p>
            <a:r>
              <a:rPr lang="ru-RU" sz="3600" b="1" dirty="0" smtClean="0">
                <a:solidFill>
                  <a:srgbClr val="3333CC"/>
                </a:solidFill>
                <a:latin typeface="Arial" panose="020B0604020202020204" pitchFamily="34" charset="0"/>
                <a:cs typeface="Arial" panose="020B0604020202020204" pitchFamily="34" charset="0"/>
              </a:rPr>
              <a:t>Цели клуба</a:t>
            </a:r>
            <a:endParaRPr lang="ru-RU" sz="3600" b="1" dirty="0">
              <a:solidFill>
                <a:srgbClr val="3333CC"/>
              </a:solidFill>
              <a:latin typeface="Arial" panose="020B0604020202020204" pitchFamily="34" charset="0"/>
              <a:cs typeface="Arial" panose="020B0604020202020204" pitchFamily="34" charset="0"/>
            </a:endParaRPr>
          </a:p>
        </p:txBody>
      </p:sp>
      <p:sp>
        <p:nvSpPr>
          <p:cNvPr id="3" name="Содержимое 2"/>
          <p:cNvSpPr>
            <a:spLocks noGrp="1"/>
          </p:cNvSpPr>
          <p:nvPr>
            <p:ph idx="1"/>
          </p:nvPr>
        </p:nvSpPr>
        <p:spPr>
          <a:xfrm>
            <a:off x="683568" y="1052736"/>
            <a:ext cx="7992888" cy="5184576"/>
          </a:xfrm>
        </p:spPr>
        <p:txBody>
          <a:bodyPr>
            <a:noAutofit/>
          </a:bodyPr>
          <a:lstStyle/>
          <a:p>
            <a:pPr>
              <a:buFont typeface="Wingdings" pitchFamily="2" charset="2"/>
              <a:buChar char="ü"/>
            </a:pPr>
            <a:r>
              <a:rPr lang="ru-RU" sz="2200" dirty="0" smtClean="0">
                <a:solidFill>
                  <a:srgbClr val="C00000"/>
                </a:solidFill>
              </a:rPr>
              <a:t>Проведение спортивных мероприятий для разных возрастных групп, привлечение молодежи, поиск спонсоров для приобретения призов участникам;</a:t>
            </a:r>
          </a:p>
          <a:p>
            <a:pPr>
              <a:buFont typeface="Wingdings" pitchFamily="2" charset="2"/>
              <a:buChar char="ü"/>
            </a:pPr>
            <a:r>
              <a:rPr lang="ru-RU" sz="2200" dirty="0" smtClean="0">
                <a:solidFill>
                  <a:srgbClr val="C00000"/>
                </a:solidFill>
              </a:rPr>
              <a:t>Сотрудничество со средствами массовой информации – репортажи на местном телевидении, статьи в газетах;</a:t>
            </a:r>
          </a:p>
          <a:p>
            <a:pPr>
              <a:buFont typeface="Wingdings" pitchFamily="2" charset="2"/>
              <a:buChar char="ü"/>
            </a:pPr>
            <a:r>
              <a:rPr lang="ru-RU" sz="2200" dirty="0" smtClean="0">
                <a:solidFill>
                  <a:srgbClr val="C00000"/>
                </a:solidFill>
              </a:rPr>
              <a:t>Размещение информации о возможных тренировках и графике проведения занятий на сайте Администрации ЗАТО Северск;</a:t>
            </a:r>
          </a:p>
          <a:p>
            <a:pPr>
              <a:buFont typeface="Wingdings" pitchFamily="2" charset="2"/>
              <a:buChar char="ü"/>
            </a:pPr>
            <a:r>
              <a:rPr lang="ru-RU" sz="2200" dirty="0" smtClean="0">
                <a:solidFill>
                  <a:srgbClr val="C00000"/>
                </a:solidFill>
              </a:rPr>
              <a:t>Популяризация здорового образа жизни среди членов клуба, их семей, и всего населения города</a:t>
            </a:r>
            <a:r>
              <a:rPr lang="ru-RU" sz="2200" dirty="0">
                <a:solidFill>
                  <a:srgbClr val="C00000"/>
                </a:solidFill>
              </a:rPr>
              <a:t>;</a:t>
            </a:r>
            <a:endParaRPr lang="ru-RU" sz="2200" dirty="0" smtClean="0">
              <a:solidFill>
                <a:srgbClr val="C00000"/>
              </a:solidFill>
            </a:endParaRPr>
          </a:p>
          <a:p>
            <a:pPr>
              <a:buFont typeface="Wingdings" pitchFamily="2" charset="2"/>
              <a:buChar char="ü"/>
            </a:pPr>
            <a:r>
              <a:rPr lang="ru-RU" sz="2200" dirty="0">
                <a:solidFill>
                  <a:srgbClr val="C00000"/>
                </a:solidFill>
              </a:rPr>
              <a:t>П</a:t>
            </a:r>
            <a:r>
              <a:rPr lang="ru-RU" sz="2200" dirty="0" smtClean="0">
                <a:solidFill>
                  <a:srgbClr val="C00000"/>
                </a:solidFill>
              </a:rPr>
              <a:t>ропаганда </a:t>
            </a:r>
            <a:r>
              <a:rPr lang="ru-RU" sz="2200" dirty="0">
                <a:solidFill>
                  <a:srgbClr val="C00000"/>
                </a:solidFill>
              </a:rPr>
              <a:t>трезвого образа жизни, без курения и употребления наркотиков;</a:t>
            </a:r>
            <a:endParaRPr lang="ru-RU" sz="2200" dirty="0" smtClean="0">
              <a:solidFill>
                <a:srgbClr val="C00000"/>
              </a:solidFill>
            </a:endParaRPr>
          </a:p>
          <a:p>
            <a:pPr>
              <a:buFont typeface="Wingdings" pitchFamily="2" charset="2"/>
              <a:buChar char="ü"/>
            </a:pPr>
            <a:r>
              <a:rPr lang="ru-RU" sz="2200" dirty="0" smtClean="0">
                <a:solidFill>
                  <a:srgbClr val="C00000"/>
                </a:solidFill>
              </a:rPr>
              <a:t>Пропаганда </a:t>
            </a:r>
            <a:r>
              <a:rPr lang="ru-RU" sz="2200" dirty="0">
                <a:solidFill>
                  <a:srgbClr val="C00000"/>
                </a:solidFill>
              </a:rPr>
              <a:t>занятиями спортом в молодежной среде и, как следствие, формирование престижности здорового образа </a:t>
            </a:r>
            <a:r>
              <a:rPr lang="ru-RU" sz="2200" dirty="0" smtClean="0">
                <a:solidFill>
                  <a:srgbClr val="C00000"/>
                </a:solidFill>
              </a:rPr>
              <a:t>жизни</a:t>
            </a:r>
            <a:r>
              <a:rPr lang="ru-RU" sz="2200" dirty="0">
                <a:solidFill>
                  <a:srgbClr val="C00000"/>
                </a:solidFill>
              </a:rPr>
              <a:t>.</a:t>
            </a:r>
            <a:endParaRPr lang="ru-RU" sz="2200" dirty="0" smtClean="0">
              <a:solidFill>
                <a:srgbClr val="C00000"/>
              </a:solidFill>
            </a:endParaRPr>
          </a:p>
          <a:p>
            <a:pPr marL="0" indent="0">
              <a:buNone/>
            </a:pPr>
            <a:endParaRPr lang="ru-RU" sz="2200" dirty="0"/>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p14:dur="10" advTm="11480"/>
    </mc:Choice>
    <mc:Fallback>
      <p:transition advTm="114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3" dur="500"/>
                                        <p:tgtEl>
                                          <p:spTgt spid="3">
                                            <p:txEl>
                                              <p:pRg st="0" end="0"/>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6" dur="500"/>
                                        <p:tgtEl>
                                          <p:spTgt spid="3">
                                            <p:txEl>
                                              <p:pRg st="1" end="1"/>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9" dur="500"/>
                                        <p:tgtEl>
                                          <p:spTgt spid="3">
                                            <p:txEl>
                                              <p:pRg st="2" end="2"/>
                                            </p:txEl>
                                          </p:spTgt>
                                        </p:tgtEl>
                                      </p:cBhvr>
                                    </p:animEffect>
                                  </p:childTnLst>
                                </p:cTn>
                              </p:par>
                              <p:par>
                                <p:cTn id="20" presetID="14" presetClass="entr" presetSubtype="1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5" dur="500"/>
                                        <p:tgtEl>
                                          <p:spTgt spid="3">
                                            <p:txEl>
                                              <p:pRg st="4" end="4"/>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27584" y="2852936"/>
            <a:ext cx="7772400" cy="1470025"/>
          </a:xfrm>
        </p:spPr>
        <p:txBody>
          <a:bodyPr>
            <a:normAutofit/>
          </a:bodyPr>
          <a:lstStyle/>
          <a:p>
            <a:r>
              <a:rPr lang="ru-RU" sz="4800" b="1" dirty="0" smtClean="0">
                <a:solidFill>
                  <a:srgbClr val="FF3399"/>
                </a:solidFill>
                <a:latin typeface="Arial" panose="020B0604020202020204" pitchFamily="34" charset="0"/>
                <a:cs typeface="Arial" panose="020B0604020202020204" pitchFamily="34" charset="0"/>
              </a:rPr>
              <a:t>Спасибо за внимание!</a:t>
            </a:r>
            <a:endParaRPr lang="ru-RU" sz="4800" b="1" dirty="0">
              <a:solidFill>
                <a:srgbClr val="FF3399"/>
              </a:solidFill>
              <a:latin typeface="Arial" panose="020B0604020202020204" pitchFamily="34" charset="0"/>
              <a:cs typeface="Arial" panose="020B0604020202020204" pitchFamily="34" charset="0"/>
            </a:endParaRPr>
          </a:p>
        </p:txBody>
      </p:sp>
      <p:sp>
        <p:nvSpPr>
          <p:cNvPr id="3" name="Подзаголовок 2"/>
          <p:cNvSpPr>
            <a:spLocks noGrp="1"/>
          </p:cNvSpPr>
          <p:nvPr>
            <p:ph type="subTitle" idx="1"/>
          </p:nvPr>
        </p:nvSpPr>
        <p:spPr>
          <a:xfrm>
            <a:off x="1513384" y="4221088"/>
            <a:ext cx="6400800" cy="1752600"/>
          </a:xfrm>
        </p:spPr>
        <p:txBody>
          <a:bodyPr>
            <a:normAutofit/>
          </a:bodyPr>
          <a:lstStyle/>
          <a:p>
            <a:r>
              <a:rPr lang="ru-RU" sz="2800" dirty="0" smtClean="0">
                <a:solidFill>
                  <a:srgbClr val="000099"/>
                </a:solidFill>
                <a:latin typeface="Arial" panose="020B0604020202020204" pitchFamily="34" charset="0"/>
                <a:cs typeface="Arial" panose="020B0604020202020204" pitchFamily="34" charset="0"/>
              </a:rPr>
              <a:t>Адрес клуба: г. Северск, ул. Калинина, 87</a:t>
            </a:r>
          </a:p>
          <a:p>
            <a:r>
              <a:rPr lang="ru-RU" sz="2800" dirty="0" smtClean="0">
                <a:solidFill>
                  <a:srgbClr val="000099"/>
                </a:solidFill>
                <a:latin typeface="Arial" panose="020B0604020202020204" pitchFamily="34" charset="0"/>
                <a:cs typeface="Arial" panose="020B0604020202020204" pitchFamily="34" charset="0"/>
              </a:rPr>
              <a:t>Тел. 8-923-403-25-19</a:t>
            </a:r>
            <a:endParaRPr lang="ru-RU" sz="2800" dirty="0">
              <a:solidFill>
                <a:srgbClr val="000099"/>
              </a:solidFill>
              <a:latin typeface="Arial" panose="020B0604020202020204" pitchFamily="34" charset="0"/>
              <a:cs typeface="Arial" panose="020B0604020202020204" pitchFamily="34" charset="0"/>
            </a:endParaRPr>
          </a:p>
        </p:txBody>
      </p:sp>
      <p:pic>
        <p:nvPicPr>
          <p:cNvPr id="4" name="Объект 3"/>
          <p:cNvPicPr>
            <a:picLocks noGrp="1" noChangeAspect="1"/>
          </p:cNvPicPr>
          <p:nvPr>
            <p:ph idx="4294967295"/>
          </p:nvPr>
        </p:nvPicPr>
        <p:blipFill>
          <a:blip r:embed="rId3" cstate="print">
            <a:extLst>
              <a:ext uri="{28A0092B-C50C-407E-A947-70E740481C1C}">
                <a14:useLocalDpi xmlns:a14="http://schemas.microsoft.com/office/drawing/2010/main" xmlns="" val="0"/>
              </a:ext>
            </a:extLst>
          </a:blip>
          <a:stretch>
            <a:fillRect/>
          </a:stretch>
        </p:blipFill>
        <p:spPr>
          <a:xfrm>
            <a:off x="2843808" y="332656"/>
            <a:ext cx="3542889" cy="2657450"/>
          </a:xfrm>
        </p:spPr>
      </p:pic>
    </p:spTree>
    <p:custDataLst>
      <p:tags r:id="rId1"/>
    </p:custDataLst>
    <p:extLst>
      <p:ext uri="{BB962C8B-B14F-4D97-AF65-F5344CB8AC3E}">
        <p14:creationId xmlns:p14="http://schemas.microsoft.com/office/powerpoint/2010/main" xmlns="" val="168791644"/>
      </p:ext>
    </p:extLst>
  </p:cSld>
  <p:clrMapOvr>
    <a:masterClrMapping/>
  </p:clrMapOvr>
  <mc:AlternateContent xmlns:mc="http://schemas.openxmlformats.org/markup-compatibility/2006">
    <mc:Choice xmlns:p14="http://schemas.microsoft.com/office/powerpoint/2010/main" xmlns="" Requires="p14">
      <p:transition p14:dur="10" advTm="7783"/>
    </mc:Choice>
    <mc:Fallback>
      <p:transition advTm="778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wheel(1)">
                                      <p:cBhvr>
                                        <p:cTn id="18" dur="2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heel(1)">
                                      <p:cBhvr>
                                        <p:cTn id="23"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TIMING" val="|2.1"/>
</p:tagLst>
</file>

<file path=ppt/tags/tag2.xml><?xml version="1.0" encoding="utf-8"?>
<p:tagLst xmlns:a="http://schemas.openxmlformats.org/drawingml/2006/main" xmlns:r="http://schemas.openxmlformats.org/officeDocument/2006/relationships" xmlns:p="http://schemas.openxmlformats.org/presentationml/2006/main">
  <p:tag name="TIMING" val="|0.8|2.4|1.2|1|0.8|0.7|0.8|0.9|0.8"/>
</p:tagLst>
</file>

<file path=ppt/tags/tag3.xml><?xml version="1.0" encoding="utf-8"?>
<p:tagLst xmlns:a="http://schemas.openxmlformats.org/drawingml/2006/main" xmlns:r="http://schemas.openxmlformats.org/officeDocument/2006/relationships" xmlns:p="http://schemas.openxmlformats.org/presentationml/2006/main">
  <p:tag name="TIMING" val="|1.4|2.7|2.2|3.1"/>
</p:tagLst>
</file>

<file path=ppt/tags/tag4.xml><?xml version="1.0" encoding="utf-8"?>
<p:tagLst xmlns:a="http://schemas.openxmlformats.org/drawingml/2006/main" xmlns:r="http://schemas.openxmlformats.org/officeDocument/2006/relationships" xmlns:p="http://schemas.openxmlformats.org/presentationml/2006/main">
  <p:tag name="TIMING" val="|1.1|1.6|2.3|2.3"/>
</p:tagLst>
</file>

<file path=ppt/tags/tag5.xml><?xml version="1.0" encoding="utf-8"?>
<p:tagLst xmlns:a="http://schemas.openxmlformats.org/drawingml/2006/main" xmlns:r="http://schemas.openxmlformats.org/officeDocument/2006/relationships" xmlns:p="http://schemas.openxmlformats.org/presentationml/2006/main">
  <p:tag name="TIMING" val="|1|1.9|2.5|2.8"/>
</p:tagLst>
</file>

<file path=ppt/tags/tag6.xml><?xml version="1.0" encoding="utf-8"?>
<p:tagLst xmlns:a="http://schemas.openxmlformats.org/drawingml/2006/main" xmlns:r="http://schemas.openxmlformats.org/officeDocument/2006/relationships" xmlns:p="http://schemas.openxmlformats.org/presentationml/2006/main">
  <p:tag name="TIMING" val="|1.2|1.8|2|1.8|1.8|1.4|1.4|1.3|1.6|1.6"/>
</p:tagLst>
</file>

<file path=ppt/tags/tag7.xml><?xml version="1.0" encoding="utf-8"?>
<p:tagLst xmlns:a="http://schemas.openxmlformats.org/drawingml/2006/main" xmlns:r="http://schemas.openxmlformats.org/officeDocument/2006/relationships" xmlns:p="http://schemas.openxmlformats.org/presentationml/2006/main">
  <p:tag name="TIMING" val="|0.8|4.7|2.4|1.5|1.4"/>
</p:tagLst>
</file>

<file path=ppt/tags/tag8.xml><?xml version="1.0" encoding="utf-8"?>
<p:tagLst xmlns:a="http://schemas.openxmlformats.org/drawingml/2006/main" xmlns:r="http://schemas.openxmlformats.org/officeDocument/2006/relationships" xmlns:p="http://schemas.openxmlformats.org/presentationml/2006/main">
  <p:tag name="TIMING" val="|1.4|1.3|1.1|1|1"/>
</p:tagLst>
</file>

<file path=ppt/tags/tag9.xml><?xml version="1.0" encoding="utf-8"?>
<p:tagLst xmlns:a="http://schemas.openxmlformats.org/drawingml/2006/main" xmlns:r="http://schemas.openxmlformats.org/officeDocument/2006/relationships" xmlns:p="http://schemas.openxmlformats.org/presentationml/2006/main">
  <p:tag name="TIMING" val="|0.8|1.7"/>
</p:tagLst>
</file>

<file path=ppt/tags/tag10.xml><?xml version="1.0" encoding="utf-8"?>
<p:tagLst xmlns:a="http://schemas.openxmlformats.org/drawingml/2006/main" xmlns:r="http://schemas.openxmlformats.org/officeDocument/2006/relationships" xmlns:p="http://schemas.openxmlformats.org/presentationml/2006/main">
  <p:tag name="TIMING" val="|0.8|1.8"/>
</p:tagLst>
</file>

<file path=ppt/tags/tag11.xml><?xml version="1.0" encoding="utf-8"?>
<p:tagLst xmlns:a="http://schemas.openxmlformats.org/drawingml/2006/main" xmlns:r="http://schemas.openxmlformats.org/officeDocument/2006/relationships" xmlns:p="http://schemas.openxmlformats.org/presentationml/2006/main">
  <p:tag name="TIMING" val="|0.8|1.3|2.4|2.7|2.4|1.3|1.5|1.2|1.7"/>
</p:tagLst>
</file>

<file path=ppt/tags/tag12.xml><?xml version="1.0" encoding="utf-8"?>
<p:tagLst xmlns:a="http://schemas.openxmlformats.org/drawingml/2006/main" xmlns:r="http://schemas.openxmlformats.org/officeDocument/2006/relationships" xmlns:p="http://schemas.openxmlformats.org/presentationml/2006/main">
  <p:tag name="TIMING" val="|1|2.9|1.9|1.3|1.6|1.5"/>
</p:tagLst>
</file>

<file path=ppt/tags/tag13.xml><?xml version="1.0" encoding="utf-8"?>
<p:tagLst xmlns:a="http://schemas.openxmlformats.org/drawingml/2006/main" xmlns:r="http://schemas.openxmlformats.org/officeDocument/2006/relationships" xmlns:p="http://schemas.openxmlformats.org/presentationml/2006/main">
  <p:tag name="TIMING" val="|0.7|1.2"/>
</p:tagLst>
</file>

<file path=ppt/tags/tag14.xml><?xml version="1.0" encoding="utf-8"?>
<p:tagLst xmlns:a="http://schemas.openxmlformats.org/drawingml/2006/main" xmlns:r="http://schemas.openxmlformats.org/officeDocument/2006/relationships" xmlns:p="http://schemas.openxmlformats.org/presentationml/2006/main">
  <p:tag name="TIMING" val="|1.6|1.1|1.7"/>
</p:tagLst>
</file>

<file path=ppt/tags/tag15.xml><?xml version="1.0" encoding="utf-8"?>
<p:tagLst xmlns:a="http://schemas.openxmlformats.org/drawingml/2006/main" xmlns:r="http://schemas.openxmlformats.org/officeDocument/2006/relationships" xmlns:p="http://schemas.openxmlformats.org/presentationml/2006/main">
  <p:tag name="TIMING" val="|0.9|1.5|1.2"/>
</p:tagLst>
</file>

<file path=ppt/tags/tag16.xml><?xml version="1.0" encoding="utf-8"?>
<p:tagLst xmlns:a="http://schemas.openxmlformats.org/drawingml/2006/main" xmlns:r="http://schemas.openxmlformats.org/officeDocument/2006/relationships" xmlns:p="http://schemas.openxmlformats.org/presentationml/2006/main">
  <p:tag name="TIMING" val="|1|3"/>
</p:tagLst>
</file>

<file path=ppt/tags/tag17.xml><?xml version="1.0" encoding="utf-8"?>
<p:tagLst xmlns:a="http://schemas.openxmlformats.org/drawingml/2006/main" xmlns:r="http://schemas.openxmlformats.org/officeDocument/2006/relationships" xmlns:p="http://schemas.openxmlformats.org/presentationml/2006/main">
  <p:tag name="TIMING" val="|0.8|2|6.1"/>
</p:tagLst>
</file>

<file path=ppt/tags/tag18.xml><?xml version="1.0" encoding="utf-8"?>
<p:tagLst xmlns:a="http://schemas.openxmlformats.org/drawingml/2006/main" xmlns:r="http://schemas.openxmlformats.org/officeDocument/2006/relationships" xmlns:p="http://schemas.openxmlformats.org/presentationml/2006/main">
  <p:tag name="TIMING" val="|1.1|1.4"/>
</p:tagLst>
</file>

<file path=ppt/tags/tag19.xml><?xml version="1.0" encoding="utf-8"?>
<p:tagLst xmlns:a="http://schemas.openxmlformats.org/drawingml/2006/main" xmlns:r="http://schemas.openxmlformats.org/officeDocument/2006/relationships" xmlns:p="http://schemas.openxmlformats.org/presentationml/2006/main">
  <p:tag name="TIMING" val="|0.7|1.6"/>
</p:tagLst>
</file>

<file path=ppt/tags/tag20.xml><?xml version="1.0" encoding="utf-8"?>
<p:tagLst xmlns:a="http://schemas.openxmlformats.org/drawingml/2006/main" xmlns:r="http://schemas.openxmlformats.org/officeDocument/2006/relationships" xmlns:p="http://schemas.openxmlformats.org/presentationml/2006/main">
  <p:tag name="TIMING" val="|0.7|1.3|1.3"/>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3550</TotalTime>
  <Words>1031</Words>
  <Application>Microsoft Office PowerPoint</Application>
  <PresentationFormat>Экран (4:3)</PresentationFormat>
  <Paragraphs>106</Paragraphs>
  <Slides>21</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Тема Office</vt:lpstr>
      <vt:lpstr> Спортивный клуб «Аполлон» </vt:lpstr>
      <vt:lpstr>История клуба</vt:lpstr>
      <vt:lpstr>Направления (виды спорта)</vt:lpstr>
      <vt:lpstr>Члены клуба</vt:lpstr>
      <vt:lpstr>Организация работы</vt:lpstr>
      <vt:lpstr>Создание условий для занятий физической культурой и спортом, материально-техническое обеспечение:</vt:lpstr>
      <vt:lpstr>В клубе имеются тренажеры для развития мышц груди, спины, дельт, бицепса, предплечья, трицепса, трапеции, ног, пресса:</vt:lpstr>
      <vt:lpstr>Обновлен Стан  для приседа, усилен до 800 кг (Iron King).      Установлена новая профессиональная лавка для жима штанги лежа до 600 кг    (Iron King).           Установлена профессиональная горизонтальная лавка для пресса (регулируемый угол наклона)  (Iron King).         На взносы членов клуба приобретена профессиональная многофункциональная шведская стенка кг (Iron King), прорезиненные блины диаметром 51 см (4 шт. по 15 кг и               4шт. по 20 кг).</vt:lpstr>
      <vt:lpstr>Слайд 9</vt:lpstr>
      <vt:lpstr>Финансирование </vt:lpstr>
      <vt:lpstr>Программа физкультурно-оздоровительной направленности, организация и участие в спортивных мероприятиях</vt:lpstr>
      <vt:lpstr>17 сентября 2017г. Кубок Сибири по силовым видам спорта «Живая сталь-2» (г. Кемерово)</vt:lpstr>
      <vt:lpstr>Слайд 13</vt:lpstr>
      <vt:lpstr>Награды и достижения</vt:lpstr>
      <vt:lpstr>Слайд 15</vt:lpstr>
      <vt:lpstr>Слайд 16</vt:lpstr>
      <vt:lpstr>Слайд 17</vt:lpstr>
      <vt:lpstr>Календарь соревнований клуба</vt:lpstr>
      <vt:lpstr>Кадровое обеспечение</vt:lpstr>
      <vt:lpstr>Цели клуба</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Спортивный клуб «Аполлон»</dc:title>
  <dc:creator>Оксана</dc:creator>
  <cp:lastModifiedBy>User</cp:lastModifiedBy>
  <cp:revision>104</cp:revision>
  <dcterms:created xsi:type="dcterms:W3CDTF">2017-11-29T15:54:04Z</dcterms:created>
  <dcterms:modified xsi:type="dcterms:W3CDTF">2018-09-10T05:52:27Z</dcterms:modified>
</cp:coreProperties>
</file>